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1" r:id="rId2"/>
    <p:sldId id="258" r:id="rId3"/>
    <p:sldId id="259" r:id="rId4"/>
    <p:sldId id="260" r:id="rId5"/>
    <p:sldId id="262" r:id="rId6"/>
    <p:sldId id="266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891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030570-F6E0-45E6-AB73-F838D2F66419}" type="datetimeFigureOut">
              <a:rPr lang="cs-CZ" smtClean="0"/>
              <a:t>09.04.2024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8DDEF3-7032-4D05-9E29-1F49DCF56553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235406" y="2132856"/>
            <a:ext cx="7617150" cy="446449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207030" y="2890293"/>
            <a:ext cx="761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Odpoledne výprava namáhavě postupovala džunglí k horám.</a:t>
            </a:r>
          </a:p>
        </p:txBody>
      </p:sp>
      <p:pic>
        <p:nvPicPr>
          <p:cNvPr id="4" name="Picture 7" descr="C:\Users\bartosova\AppData\Local\Microsoft\Windows\Temporary Internet Files\Content.IE5\PSBFHVVI\MC9002310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446" y="342022"/>
            <a:ext cx="2451980" cy="204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 6"/>
          <p:cNvSpPr/>
          <p:nvPr/>
        </p:nvSpPr>
        <p:spPr>
          <a:xfrm>
            <a:off x="2385750" y="3944701"/>
            <a:ext cx="864096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8" name="Ovál 7"/>
          <p:cNvSpPr/>
          <p:nvPr/>
        </p:nvSpPr>
        <p:spPr>
          <a:xfrm>
            <a:off x="4614758" y="3963687"/>
            <a:ext cx="864096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" name="Ovál 9"/>
          <p:cNvSpPr/>
          <p:nvPr/>
        </p:nvSpPr>
        <p:spPr>
          <a:xfrm>
            <a:off x="3582974" y="5268908"/>
            <a:ext cx="864096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1" name="Ovál 10"/>
          <p:cNvSpPr/>
          <p:nvPr/>
        </p:nvSpPr>
        <p:spPr>
          <a:xfrm>
            <a:off x="7117566" y="5260520"/>
            <a:ext cx="1008112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K H</a:t>
            </a:r>
          </a:p>
        </p:txBody>
      </p:sp>
      <p:sp>
        <p:nvSpPr>
          <p:cNvPr id="12" name="Ovál 11"/>
          <p:cNvSpPr/>
          <p:nvPr/>
        </p:nvSpPr>
        <p:spPr>
          <a:xfrm>
            <a:off x="5605398" y="5268907"/>
            <a:ext cx="864096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13" name="Přímá spojnice 12"/>
          <p:cNvCxnSpPr/>
          <p:nvPr/>
        </p:nvCxnSpPr>
        <p:spPr>
          <a:xfrm>
            <a:off x="5362182" y="4548804"/>
            <a:ext cx="1969368" cy="792088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>
            <a:stCxn id="8" idx="5"/>
          </p:cNvCxnSpPr>
          <p:nvPr/>
        </p:nvCxnSpPr>
        <p:spPr>
          <a:xfrm>
            <a:off x="5352310" y="4626214"/>
            <a:ext cx="456496" cy="692065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>
            <a:stCxn id="8" idx="3"/>
          </p:cNvCxnSpPr>
          <p:nvPr/>
        </p:nvCxnSpPr>
        <p:spPr>
          <a:xfrm flipH="1">
            <a:off x="2172324" y="4626214"/>
            <a:ext cx="2568978" cy="754406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H="1">
            <a:off x="4218621" y="4652118"/>
            <a:ext cx="583235" cy="686250"/>
          </a:xfrm>
          <a:prstGeom prst="line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ál 16"/>
          <p:cNvSpPr/>
          <p:nvPr/>
        </p:nvSpPr>
        <p:spPr>
          <a:xfrm>
            <a:off x="1604312" y="5260519"/>
            <a:ext cx="864096" cy="77619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526964" y="241503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2848050" y="2391123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PO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1718126" y="2391123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PUČ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3993951" y="2391123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PUZ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6610420" y="241503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7801356" y="2426247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1570324" y="4785761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PUČ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614680" y="4807242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PUZ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7331550" y="479379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PUM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5688514" y="479885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PUM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1283308" y="1135739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cxnSp>
        <p:nvCxnSpPr>
          <p:cNvPr id="29" name="Přímá spojnice 28"/>
          <p:cNvCxnSpPr/>
          <p:nvPr/>
        </p:nvCxnSpPr>
        <p:spPr>
          <a:xfrm flipH="1">
            <a:off x="3190986" y="4293096"/>
            <a:ext cx="1512168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/>
          <p:cNvCxnSpPr/>
          <p:nvPr/>
        </p:nvCxnSpPr>
        <p:spPr>
          <a:xfrm flipH="1">
            <a:off x="3190986" y="4355848"/>
            <a:ext cx="1512168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72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1924" y="1551866"/>
            <a:ext cx="7498080" cy="48006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331640" y="2320528"/>
            <a:ext cx="7190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Naše Andrea často vzpomíná na krásný výlet na Šumavu.</a:t>
            </a:r>
          </a:p>
        </p:txBody>
      </p:sp>
      <p:sp>
        <p:nvSpPr>
          <p:cNvPr id="5" name="Ovál 4"/>
          <p:cNvSpPr/>
          <p:nvPr/>
        </p:nvSpPr>
        <p:spPr>
          <a:xfrm>
            <a:off x="3131840" y="3207802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Ovál 5"/>
          <p:cNvSpPr/>
          <p:nvPr/>
        </p:nvSpPr>
        <p:spPr>
          <a:xfrm>
            <a:off x="5076056" y="3207201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7" name="Ovál 6"/>
          <p:cNvSpPr/>
          <p:nvPr/>
        </p:nvSpPr>
        <p:spPr>
          <a:xfrm>
            <a:off x="5778497" y="5373216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8" name="Ovál 7"/>
          <p:cNvSpPr/>
          <p:nvPr/>
        </p:nvSpPr>
        <p:spPr>
          <a:xfrm>
            <a:off x="1958103" y="4308984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9" name="Ovál 8"/>
          <p:cNvSpPr/>
          <p:nvPr/>
        </p:nvSpPr>
        <p:spPr>
          <a:xfrm>
            <a:off x="6876256" y="4325369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NV</a:t>
            </a:r>
          </a:p>
        </p:txBody>
      </p:sp>
      <p:sp>
        <p:nvSpPr>
          <p:cNvPr id="10" name="Ovál 9"/>
          <p:cNvSpPr/>
          <p:nvPr/>
        </p:nvSpPr>
        <p:spPr>
          <a:xfrm>
            <a:off x="7766844" y="5373215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NŠ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1" name="Ovál 10"/>
          <p:cNvSpPr/>
          <p:nvPr/>
        </p:nvSpPr>
        <p:spPr>
          <a:xfrm>
            <a:off x="4072719" y="4308985"/>
            <a:ext cx="864096" cy="77619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Č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436096" y="188832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6403156" y="188832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7596336" y="1888326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2195736" y="1888326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PO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163778" y="1888326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PUČ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4283968" y="18883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359620" y="188832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cxnSp>
        <p:nvCxnSpPr>
          <p:cNvPr id="21" name="Přímá spojnice 20"/>
          <p:cNvCxnSpPr>
            <a:endCxn id="5" idx="3"/>
          </p:cNvCxnSpPr>
          <p:nvPr/>
        </p:nvCxnSpPr>
        <p:spPr>
          <a:xfrm flipV="1">
            <a:off x="2619745" y="3870329"/>
            <a:ext cx="638639" cy="55768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endCxn id="9" idx="1"/>
          </p:cNvCxnSpPr>
          <p:nvPr/>
        </p:nvCxnSpPr>
        <p:spPr>
          <a:xfrm>
            <a:off x="5910848" y="3737373"/>
            <a:ext cx="1091952" cy="70166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>
            <a:stCxn id="6" idx="3"/>
          </p:cNvCxnSpPr>
          <p:nvPr/>
        </p:nvCxnSpPr>
        <p:spPr>
          <a:xfrm flipH="1">
            <a:off x="4741168" y="3869728"/>
            <a:ext cx="461432" cy="5582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>
            <a:endCxn id="10" idx="1"/>
          </p:cNvCxnSpPr>
          <p:nvPr/>
        </p:nvCxnSpPr>
        <p:spPr>
          <a:xfrm>
            <a:off x="7452320" y="5085183"/>
            <a:ext cx="441068" cy="40170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>
            <a:stCxn id="7" idx="7"/>
            <a:endCxn id="9" idx="3"/>
          </p:cNvCxnSpPr>
          <p:nvPr/>
        </p:nvCxnSpPr>
        <p:spPr>
          <a:xfrm flipV="1">
            <a:off x="6516049" y="4987896"/>
            <a:ext cx="486751" cy="498992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bartosova\AppData\Local\Microsoft\Windows\Temporary Internet Files\Content.IE5\O4PZIY3K\MC90023143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105" y="14259"/>
            <a:ext cx="1943477" cy="187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ovéPole 41"/>
          <p:cNvSpPr txBox="1"/>
          <p:nvPr/>
        </p:nvSpPr>
        <p:spPr>
          <a:xfrm>
            <a:off x="1311604" y="510628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1934942" y="3721334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5718353" y="4870735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7920460" y="4824370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4072719" y="3753168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PUČ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6967505" y="3737373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cxnSp>
        <p:nvCxnSpPr>
          <p:cNvPr id="32" name="Přímá spojnice 31"/>
          <p:cNvCxnSpPr/>
          <p:nvPr/>
        </p:nvCxnSpPr>
        <p:spPr>
          <a:xfrm>
            <a:off x="3892699" y="3606894"/>
            <a:ext cx="1224136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3892699" y="3667184"/>
            <a:ext cx="1224136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10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43" grpId="0"/>
      <p:bldP spid="44" grpId="0"/>
      <p:bldP spid="45" grpId="0"/>
      <p:bldP spid="46" grpId="0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5634" y="1748779"/>
            <a:ext cx="7498080" cy="48006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403648" y="2215674"/>
            <a:ext cx="7262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Pavel půjčil Kamilovi svoji knihu a linkovaný sešit.</a:t>
            </a:r>
          </a:p>
        </p:txBody>
      </p:sp>
      <p:sp>
        <p:nvSpPr>
          <p:cNvPr id="5" name="Ovál 4"/>
          <p:cNvSpPr/>
          <p:nvPr/>
        </p:nvSpPr>
        <p:spPr>
          <a:xfrm>
            <a:off x="1452960" y="3207200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6" name="Ovál 5"/>
          <p:cNvSpPr/>
          <p:nvPr/>
        </p:nvSpPr>
        <p:spPr>
          <a:xfrm>
            <a:off x="2771800" y="3182999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" name="Ovál 7"/>
          <p:cNvSpPr/>
          <p:nvPr/>
        </p:nvSpPr>
        <p:spPr>
          <a:xfrm>
            <a:off x="6516216" y="5213543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" name="Ovál 8"/>
          <p:cNvSpPr/>
          <p:nvPr/>
        </p:nvSpPr>
        <p:spPr>
          <a:xfrm>
            <a:off x="7524328" y="4149080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0" name="Ovál 9"/>
          <p:cNvSpPr/>
          <p:nvPr/>
        </p:nvSpPr>
        <p:spPr>
          <a:xfrm>
            <a:off x="5466722" y="4149079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1" name="Ovál 10"/>
          <p:cNvSpPr/>
          <p:nvPr/>
        </p:nvSpPr>
        <p:spPr>
          <a:xfrm>
            <a:off x="4594656" y="5213543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2" name="Ovál 11"/>
          <p:cNvSpPr/>
          <p:nvPr/>
        </p:nvSpPr>
        <p:spPr>
          <a:xfrm>
            <a:off x="3738530" y="4149080"/>
            <a:ext cx="864096" cy="77619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K</a:t>
            </a:r>
          </a:p>
        </p:txBody>
      </p:sp>
      <p:pic>
        <p:nvPicPr>
          <p:cNvPr id="3074" name="Picture 2" descr="C:\Users\bartosova\AppData\Local\Microsoft\Windows\Temporary Internet Files\Content.IE5\PSBFHVVI\MC9002812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67" y="4844008"/>
            <a:ext cx="1607523" cy="180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bartosova\AppData\Local\Microsoft\Windows\Temporary Internet Files\Content.IE5\50RHYVP1\MC90001930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869" y="260648"/>
            <a:ext cx="2088232" cy="1822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Přímá spojnice 12"/>
          <p:cNvCxnSpPr>
            <a:endCxn id="12" idx="1"/>
          </p:cNvCxnSpPr>
          <p:nvPr/>
        </p:nvCxnSpPr>
        <p:spPr>
          <a:xfrm>
            <a:off x="3491880" y="3861048"/>
            <a:ext cx="373194" cy="4017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>
            <a:endCxn id="10" idx="0"/>
          </p:cNvCxnSpPr>
          <p:nvPr/>
        </p:nvCxnSpPr>
        <p:spPr>
          <a:xfrm>
            <a:off x="3635896" y="3622779"/>
            <a:ext cx="2262874" cy="5263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>
            <a:endCxn id="9" idx="1"/>
          </p:cNvCxnSpPr>
          <p:nvPr/>
        </p:nvCxnSpPr>
        <p:spPr>
          <a:xfrm>
            <a:off x="3607933" y="3563582"/>
            <a:ext cx="4042939" cy="6991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>
            <a:off x="5220072" y="4844008"/>
            <a:ext cx="409330" cy="45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endCxn id="8" idx="7"/>
          </p:cNvCxnSpPr>
          <p:nvPr/>
        </p:nvCxnSpPr>
        <p:spPr>
          <a:xfrm flipH="1">
            <a:off x="7253768" y="4844008"/>
            <a:ext cx="397104" cy="4832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 flipV="1">
            <a:off x="2299491" y="3645024"/>
            <a:ext cx="51786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27"/>
          <p:cNvCxnSpPr/>
          <p:nvPr/>
        </p:nvCxnSpPr>
        <p:spPr>
          <a:xfrm>
            <a:off x="2299491" y="3563582"/>
            <a:ext cx="50029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1315140" y="914532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1587490" y="1852460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PO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2502268" y="1863420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3441012" y="188882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PT3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4469815" y="1874380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5331884" y="186342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7793389" y="188882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6488941" y="1863420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7615577" y="3641544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40" name="TextovéPole 39"/>
          <p:cNvSpPr txBox="1"/>
          <p:nvPr/>
        </p:nvSpPr>
        <p:spPr>
          <a:xfrm>
            <a:off x="5691763" y="3692345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3678477" y="3655096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PT3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6542481" y="469444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43" name="TextovéPole 42"/>
          <p:cNvSpPr txBox="1"/>
          <p:nvPr/>
        </p:nvSpPr>
        <p:spPr>
          <a:xfrm>
            <a:off x="4594656" y="4746658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</p:spTree>
    <p:extLst>
      <p:ext uri="{BB962C8B-B14F-4D97-AF65-F5344CB8AC3E}">
        <p14:creationId xmlns:p14="http://schemas.microsoft.com/office/powerpoint/2010/main" val="358789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29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93684" y="1356550"/>
            <a:ext cx="7498080" cy="48006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293684" y="452999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547664" y="1916832"/>
            <a:ext cx="6767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Ze sálu se ozývala tichá hudba komorního orchestru.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42584" y="1529132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PO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923928" y="1529133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131840" y="1529134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979712" y="152913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868144" y="1529134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7164288" y="1529134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12" name="Ovál 11"/>
          <p:cNvSpPr/>
          <p:nvPr/>
        </p:nvSpPr>
        <p:spPr>
          <a:xfrm>
            <a:off x="2543182" y="2842664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SO</a:t>
            </a:r>
          </a:p>
        </p:txBody>
      </p:sp>
      <p:sp>
        <p:nvSpPr>
          <p:cNvPr id="13" name="Ovál 12"/>
          <p:cNvSpPr/>
          <p:nvPr/>
        </p:nvSpPr>
        <p:spPr>
          <a:xfrm>
            <a:off x="4040481" y="2842665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4" name="Ovál 13"/>
          <p:cNvSpPr/>
          <p:nvPr/>
        </p:nvSpPr>
        <p:spPr>
          <a:xfrm>
            <a:off x="1547664" y="4005064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ZS</a:t>
            </a:r>
          </a:p>
        </p:txBody>
      </p:sp>
      <p:sp>
        <p:nvSpPr>
          <p:cNvPr id="15" name="Ovál 14"/>
          <p:cNvSpPr/>
          <p:nvPr/>
        </p:nvSpPr>
        <p:spPr>
          <a:xfrm>
            <a:off x="3131840" y="4005064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6" name="Ovál 15"/>
          <p:cNvSpPr/>
          <p:nvPr/>
        </p:nvSpPr>
        <p:spPr>
          <a:xfrm>
            <a:off x="6120899" y="4005064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7" name="Ovál 16"/>
          <p:cNvSpPr/>
          <p:nvPr/>
        </p:nvSpPr>
        <p:spPr>
          <a:xfrm>
            <a:off x="4882359" y="5013176"/>
            <a:ext cx="864096" cy="77619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K</a:t>
            </a:r>
          </a:p>
        </p:txBody>
      </p:sp>
      <p:cxnSp>
        <p:nvCxnSpPr>
          <p:cNvPr id="19" name="Přímá spojnice 18"/>
          <p:cNvCxnSpPr>
            <a:stCxn id="12" idx="3"/>
          </p:cNvCxnSpPr>
          <p:nvPr/>
        </p:nvCxnSpPr>
        <p:spPr>
          <a:xfrm flipH="1">
            <a:off x="2004864" y="3505191"/>
            <a:ext cx="664862" cy="5033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V="1">
            <a:off x="3659549" y="3519264"/>
            <a:ext cx="588923" cy="4892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4780419" y="3474075"/>
            <a:ext cx="1340480" cy="81902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>
            <a:endCxn id="17" idx="7"/>
          </p:cNvCxnSpPr>
          <p:nvPr/>
        </p:nvCxnSpPr>
        <p:spPr>
          <a:xfrm flipH="1">
            <a:off x="5619911" y="4653136"/>
            <a:ext cx="638500" cy="4737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/>
          <p:cNvCxnSpPr/>
          <p:nvPr/>
        </p:nvCxnSpPr>
        <p:spPr>
          <a:xfrm>
            <a:off x="3333121" y="3240690"/>
            <a:ext cx="79208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30"/>
          <p:cNvCxnSpPr/>
          <p:nvPr/>
        </p:nvCxnSpPr>
        <p:spPr>
          <a:xfrm flipV="1">
            <a:off x="3336106" y="3326444"/>
            <a:ext cx="792088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1293684" y="353767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35" name="TextovéPole 34"/>
          <p:cNvSpPr txBox="1"/>
          <p:nvPr/>
        </p:nvSpPr>
        <p:spPr>
          <a:xfrm>
            <a:off x="2975230" y="3526018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36" name="TextovéPole 35"/>
          <p:cNvSpPr txBox="1"/>
          <p:nvPr/>
        </p:nvSpPr>
        <p:spPr>
          <a:xfrm>
            <a:off x="6120899" y="3489049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4931346" y="455848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pic>
        <p:nvPicPr>
          <p:cNvPr id="1026" name="Picture 2" descr="C:\Users\bartosova\AppData\Local\Microsoft\Windows\Temporary Internet Files\Content.IE5\50RHYVP1\MC9002870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234" y="4188025"/>
            <a:ext cx="2354486" cy="242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artosova\AppData\Local\Microsoft\Windows\Temporary Internet Files\Content.IE5\9S3725G8\MC90029016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993" y="53419"/>
            <a:ext cx="2350883" cy="147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01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67938" y="1556790"/>
            <a:ext cx="7776864" cy="48006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212176" y="764703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49823" y="1844822"/>
            <a:ext cx="7830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/>
              <a:t>V bratrově objetí zapomněla na množství zbytečných starostí.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709527" y="1556792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627784" y="155679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619672" y="1556792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436096" y="1538784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939862" y="1538783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660232" y="1538784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12" name="Ovál 11"/>
          <p:cNvSpPr/>
          <p:nvPr/>
        </p:nvSpPr>
        <p:spPr>
          <a:xfrm>
            <a:off x="4453006" y="3861048"/>
            <a:ext cx="983089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NM</a:t>
            </a:r>
          </a:p>
        </p:txBody>
      </p:sp>
      <p:sp>
        <p:nvSpPr>
          <p:cNvPr id="13" name="Ovál 12"/>
          <p:cNvSpPr/>
          <p:nvPr/>
        </p:nvSpPr>
        <p:spPr>
          <a:xfrm>
            <a:off x="1152347" y="2842664"/>
            <a:ext cx="1152128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ONA</a:t>
            </a:r>
          </a:p>
        </p:txBody>
      </p:sp>
      <p:cxnSp>
        <p:nvCxnSpPr>
          <p:cNvPr id="15" name="Přímá spojnice 14"/>
          <p:cNvCxnSpPr/>
          <p:nvPr/>
        </p:nvCxnSpPr>
        <p:spPr>
          <a:xfrm flipV="1">
            <a:off x="2185711" y="3230763"/>
            <a:ext cx="1425535" cy="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2185711" y="3354029"/>
            <a:ext cx="1425535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ál 18"/>
          <p:cNvSpPr/>
          <p:nvPr/>
        </p:nvSpPr>
        <p:spPr>
          <a:xfrm>
            <a:off x="2719874" y="3861048"/>
            <a:ext cx="864096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VO</a:t>
            </a:r>
          </a:p>
        </p:txBody>
      </p:sp>
      <p:sp>
        <p:nvSpPr>
          <p:cNvPr id="20" name="Ovál 19"/>
          <p:cNvSpPr/>
          <p:nvPr/>
        </p:nvSpPr>
        <p:spPr>
          <a:xfrm>
            <a:off x="1904846" y="4637247"/>
            <a:ext cx="864096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1" name="Ovál 20"/>
          <p:cNvSpPr/>
          <p:nvPr/>
        </p:nvSpPr>
        <p:spPr>
          <a:xfrm>
            <a:off x="3611246" y="2842664"/>
            <a:ext cx="864096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2" name="Ovál 21"/>
          <p:cNvSpPr/>
          <p:nvPr/>
        </p:nvSpPr>
        <p:spPr>
          <a:xfrm>
            <a:off x="6450598" y="4637246"/>
            <a:ext cx="864096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23" name="Ovál 22"/>
          <p:cNvSpPr/>
          <p:nvPr/>
        </p:nvSpPr>
        <p:spPr>
          <a:xfrm>
            <a:off x="5344846" y="5517232"/>
            <a:ext cx="864096" cy="776199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Z</a:t>
            </a:r>
          </a:p>
        </p:txBody>
      </p:sp>
      <p:cxnSp>
        <p:nvCxnSpPr>
          <p:cNvPr id="28" name="Přímá spojnice 27"/>
          <p:cNvCxnSpPr>
            <a:endCxn id="21" idx="3"/>
          </p:cNvCxnSpPr>
          <p:nvPr/>
        </p:nvCxnSpPr>
        <p:spPr>
          <a:xfrm flipV="1">
            <a:off x="3397317" y="3505191"/>
            <a:ext cx="340473" cy="420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/>
          <p:cNvCxnSpPr>
            <a:stCxn id="20" idx="7"/>
            <a:endCxn id="19" idx="3"/>
          </p:cNvCxnSpPr>
          <p:nvPr/>
        </p:nvCxnSpPr>
        <p:spPr>
          <a:xfrm flipV="1">
            <a:off x="2642398" y="4523575"/>
            <a:ext cx="204020" cy="2273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>
            <a:endCxn id="21" idx="5"/>
          </p:cNvCxnSpPr>
          <p:nvPr/>
        </p:nvCxnSpPr>
        <p:spPr>
          <a:xfrm flipH="1" flipV="1">
            <a:off x="4348798" y="3505191"/>
            <a:ext cx="372748" cy="420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344846" y="4425145"/>
            <a:ext cx="1105752" cy="6515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45"/>
          <p:cNvCxnSpPr>
            <a:endCxn id="22" idx="3"/>
          </p:cNvCxnSpPr>
          <p:nvPr/>
        </p:nvCxnSpPr>
        <p:spPr>
          <a:xfrm flipV="1">
            <a:off x="6101415" y="5299773"/>
            <a:ext cx="475727" cy="3240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2597098" y="34241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4635877" y="3399383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PT4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6450598" y="4194312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PKN</a:t>
            </a:r>
          </a:p>
        </p:txBody>
      </p:sp>
      <p:sp>
        <p:nvSpPr>
          <p:cNvPr id="53" name="TextovéPole 52"/>
          <p:cNvSpPr txBox="1"/>
          <p:nvPr/>
        </p:nvSpPr>
        <p:spPr>
          <a:xfrm>
            <a:off x="5317474" y="5000137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sp>
        <p:nvSpPr>
          <p:cNvPr id="54" name="TextovéPole 53"/>
          <p:cNvSpPr txBox="1"/>
          <p:nvPr/>
        </p:nvSpPr>
        <p:spPr>
          <a:xfrm>
            <a:off x="1880757" y="4175581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PKS</a:t>
            </a:r>
          </a:p>
        </p:txBody>
      </p:sp>
      <p:pic>
        <p:nvPicPr>
          <p:cNvPr id="2051" name="Picture 3" descr="C:\Users\bartosova\AppData\Local\Microsoft\Windows\Temporary Internet Files\Content.IE5\PSBFHVVI\MC90043780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3687" y="136053"/>
            <a:ext cx="19304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bartosova\AppData\Local\Microsoft\Windows\Temporary Internet Files\Content.IE5\PSBFHVVI\MC90005499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849" y="2293539"/>
            <a:ext cx="2063819" cy="214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77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50" grpId="0"/>
      <p:bldP spid="51" grpId="0"/>
      <p:bldP spid="52" grpId="0"/>
      <p:bldP spid="53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65738" y="1539943"/>
            <a:ext cx="7498080" cy="480060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331640" y="600073"/>
            <a:ext cx="407887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Urči větné členy a nakresli graf.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131840" y="2060848"/>
            <a:ext cx="391132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dirty="0"/>
              <a:t>Venku velmi silně zahřmělo.</a:t>
            </a:r>
          </a:p>
        </p:txBody>
      </p:sp>
      <p:sp>
        <p:nvSpPr>
          <p:cNvPr id="6" name="Ovál 5"/>
          <p:cNvSpPr/>
          <p:nvPr/>
        </p:nvSpPr>
        <p:spPr>
          <a:xfrm>
            <a:off x="5724128" y="2842664"/>
            <a:ext cx="864096" cy="77619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Z</a:t>
            </a:r>
          </a:p>
        </p:txBody>
      </p:sp>
      <p:pic>
        <p:nvPicPr>
          <p:cNvPr id="1026" name="Picture 2" descr="C:\Users\bartosova\AppData\Local\Microsoft\Windows\Temporary Internet Files\Content.IE5\VDBCX0V0\MC90025101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72200" y="3989422"/>
            <a:ext cx="2592288" cy="2236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ál 7"/>
          <p:cNvSpPr/>
          <p:nvPr/>
        </p:nvSpPr>
        <p:spPr>
          <a:xfrm>
            <a:off x="2941092" y="3940243"/>
            <a:ext cx="864096" cy="77619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9" name="Ovál 8"/>
          <p:cNvSpPr/>
          <p:nvPr/>
        </p:nvSpPr>
        <p:spPr>
          <a:xfrm>
            <a:off x="4661892" y="3940244"/>
            <a:ext cx="864096" cy="77619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10" name="Ovál 9"/>
          <p:cNvSpPr/>
          <p:nvPr/>
        </p:nvSpPr>
        <p:spPr>
          <a:xfrm>
            <a:off x="3797796" y="5107900"/>
            <a:ext cx="864096" cy="776199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1"/>
                </a:solidFill>
              </a:rPr>
              <a:t>V</a:t>
            </a:r>
          </a:p>
        </p:txBody>
      </p:sp>
      <p:cxnSp>
        <p:nvCxnSpPr>
          <p:cNvPr id="11" name="Přímá spojnice 10"/>
          <p:cNvCxnSpPr>
            <a:stCxn id="6" idx="3"/>
            <a:endCxn id="9" idx="7"/>
          </p:cNvCxnSpPr>
          <p:nvPr/>
        </p:nvCxnSpPr>
        <p:spPr>
          <a:xfrm flipH="1">
            <a:off x="5399444" y="3505191"/>
            <a:ext cx="451228" cy="5487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 flipH="1">
            <a:off x="4441717" y="4653136"/>
            <a:ext cx="432171" cy="5040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>
            <a:stCxn id="8" idx="7"/>
            <a:endCxn id="6" idx="3"/>
          </p:cNvCxnSpPr>
          <p:nvPr/>
        </p:nvCxnSpPr>
        <p:spPr>
          <a:xfrm flipV="1">
            <a:off x="3678644" y="3505191"/>
            <a:ext cx="2172028" cy="5487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3131840" y="159918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009548" y="1599183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>
                <a:solidFill>
                  <a:srgbClr val="C00000"/>
                </a:solidFill>
              </a:rPr>
              <a:t>PUmí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923909" y="1599183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PUZ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5850672" y="1606573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PŘ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2578126" y="354430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PUM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5525988" y="3758589"/>
            <a:ext cx="758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PUZ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4682609" y="4926359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err="1">
                <a:solidFill>
                  <a:srgbClr val="C00000"/>
                </a:solidFill>
              </a:rPr>
              <a:t>PUmí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40815" y="5158183"/>
            <a:ext cx="3054817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dirty="0"/>
              <a:t>Věty jednočlenné mají jen jeden základní větný člen.</a:t>
            </a:r>
          </a:p>
        </p:txBody>
      </p:sp>
      <p:pic>
        <p:nvPicPr>
          <p:cNvPr id="12" name="Picture 2" descr="C:\Users\bartosova\AppData\Local\Microsoft\Windows\Temporary Internet Files\Content.IE5\N4KTTJXR\MC90028217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757" y="5661248"/>
            <a:ext cx="513893" cy="90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71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23" grpId="0"/>
      <p:bldP spid="24" grpId="0"/>
      <p:bldP spid="25" grpId="0"/>
      <p:bldP spid="26" grpId="0"/>
      <p:bldP spid="29" grpId="0"/>
      <p:bldP spid="30" grpId="0"/>
      <p:bldP spid="31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5831" y="2085276"/>
            <a:ext cx="6912768" cy="415252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559854" y="1101180"/>
            <a:ext cx="365907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Podle schématu sestav větu.</a:t>
            </a:r>
          </a:p>
        </p:txBody>
      </p:sp>
      <p:sp>
        <p:nvSpPr>
          <p:cNvPr id="5" name="Ovál 4"/>
          <p:cNvSpPr/>
          <p:nvPr/>
        </p:nvSpPr>
        <p:spPr>
          <a:xfrm>
            <a:off x="3512463" y="3385341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5457671" y="3385341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2571294" y="4653136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>
            <a:off x="4550167" y="4615035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9" name="Ovál 8"/>
          <p:cNvSpPr/>
          <p:nvPr/>
        </p:nvSpPr>
        <p:spPr>
          <a:xfrm>
            <a:off x="6444208" y="4615034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cxnSp>
        <p:nvCxnSpPr>
          <p:cNvPr id="11" name="Přímá spojnice 10"/>
          <p:cNvCxnSpPr/>
          <p:nvPr/>
        </p:nvCxnSpPr>
        <p:spPr>
          <a:xfrm>
            <a:off x="4376559" y="3701432"/>
            <a:ext cx="1088408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376559" y="3773440"/>
            <a:ext cx="1088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 flipV="1">
            <a:off x="3122335" y="4075198"/>
            <a:ext cx="578786" cy="6052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 flipV="1">
            <a:off x="5218934" y="4075198"/>
            <a:ext cx="457200" cy="6124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6156176" y="4047868"/>
            <a:ext cx="576064" cy="6052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2451554" y="2493020"/>
            <a:ext cx="506132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např. Mladý lovec si ráno vyšel do lesa.</a:t>
            </a:r>
          </a:p>
        </p:txBody>
      </p:sp>
      <p:pic>
        <p:nvPicPr>
          <p:cNvPr id="4099" name="Picture 3" descr="C:\Users\bartosova\AppData\Local\Microsoft\Windows\Temporary Internet Files\Content.IE5\PSBFHVVI\MC9002121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06214"/>
            <a:ext cx="2038336" cy="1998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47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2198" y="1541583"/>
            <a:ext cx="7128792" cy="475252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82296" indent="0">
              <a:buNone/>
            </a:pPr>
            <a:r>
              <a:rPr lang="cs-CZ" dirty="0"/>
              <a:t> </a:t>
            </a:r>
          </a:p>
        </p:txBody>
      </p:sp>
      <p:sp>
        <p:nvSpPr>
          <p:cNvPr id="15" name="Ovál 14"/>
          <p:cNvSpPr/>
          <p:nvPr/>
        </p:nvSpPr>
        <p:spPr>
          <a:xfrm>
            <a:off x="3491880" y="2925356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5437088" y="2925356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7" name="Ovál 16"/>
          <p:cNvSpPr/>
          <p:nvPr/>
        </p:nvSpPr>
        <p:spPr>
          <a:xfrm>
            <a:off x="2550711" y="4193151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8" name="Ovál 17"/>
          <p:cNvSpPr/>
          <p:nvPr/>
        </p:nvSpPr>
        <p:spPr>
          <a:xfrm>
            <a:off x="7531111" y="5401276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9" name="Ovál 18"/>
          <p:cNvSpPr/>
          <p:nvPr/>
        </p:nvSpPr>
        <p:spPr>
          <a:xfrm>
            <a:off x="6423625" y="4155049"/>
            <a:ext cx="864096" cy="77619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800" b="1" dirty="0">
              <a:solidFill>
                <a:schemeClr val="tx1"/>
              </a:solidFill>
            </a:endParaRPr>
          </a:p>
        </p:txBody>
      </p:sp>
      <p:cxnSp>
        <p:nvCxnSpPr>
          <p:cNvPr id="20" name="Přímá spojnice 19"/>
          <p:cNvCxnSpPr/>
          <p:nvPr/>
        </p:nvCxnSpPr>
        <p:spPr>
          <a:xfrm>
            <a:off x="4355976" y="3241447"/>
            <a:ext cx="1088408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4355976" y="3313455"/>
            <a:ext cx="1088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 flipV="1">
            <a:off x="3101752" y="3615213"/>
            <a:ext cx="578786" cy="6052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 flipV="1">
            <a:off x="7168857" y="4788780"/>
            <a:ext cx="578278" cy="6845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6135593" y="3587883"/>
            <a:ext cx="576064" cy="60526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1439533" y="626815"/>
            <a:ext cx="365907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Podle schématu sestav větu.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2353028" y="2041424"/>
            <a:ext cx="507574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2400" dirty="0"/>
              <a:t>např. Vycvičení psi zachytili stopu zajíce.</a:t>
            </a:r>
          </a:p>
        </p:txBody>
      </p:sp>
      <p:pic>
        <p:nvPicPr>
          <p:cNvPr id="3075" name="Picture 3" descr="C:\Users\bartosova\AppData\Local\Microsoft\Windows\Temporary Internet Files\Content.IE5\9S3725G8\MC90003043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554" y="626815"/>
            <a:ext cx="2188446" cy="244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16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Zdroj:</a:t>
            </a:r>
          </a:p>
        </p:txBody>
      </p:sp>
      <p:sp>
        <p:nvSpPr>
          <p:cNvPr id="5" name="Obdélník 4"/>
          <p:cNvSpPr/>
          <p:nvPr/>
        </p:nvSpPr>
        <p:spPr>
          <a:xfrm>
            <a:off x="1403648" y="1300118"/>
            <a:ext cx="43533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ilustrace klipart www.office.microsoft.com</a:t>
            </a:r>
          </a:p>
        </p:txBody>
      </p:sp>
      <p:sp>
        <p:nvSpPr>
          <p:cNvPr id="2" name="Obdélník 1"/>
          <p:cNvSpPr/>
          <p:nvPr/>
        </p:nvSpPr>
        <p:spPr>
          <a:xfrm>
            <a:off x="1403648" y="1844824"/>
            <a:ext cx="669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VĚRA, Hartmannová. </a:t>
            </a:r>
            <a:r>
              <a:rPr lang="cs-CZ" i="1" dirty="0"/>
              <a:t>Jazykové rozbory</a:t>
            </a:r>
            <a:r>
              <a:rPr lang="cs-CZ" dirty="0"/>
              <a:t>. Olomouc: FIN, 1994, ISBN 80-85572-56-8. </a:t>
            </a:r>
          </a:p>
        </p:txBody>
      </p:sp>
    </p:spTree>
    <p:extLst>
      <p:ext uri="{BB962C8B-B14F-4D97-AF65-F5344CB8AC3E}">
        <p14:creationId xmlns:p14="http://schemas.microsoft.com/office/powerpoint/2010/main" val="3260655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250</TotalTime>
  <Words>264</Words>
  <Application>Microsoft Office PowerPoint</Application>
  <PresentationFormat>Předvádění na obrazovce (4:3)</PresentationFormat>
  <Paragraphs>127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Gill Sans MT</vt:lpstr>
      <vt:lpstr>Verdana</vt:lpstr>
      <vt:lpstr>Wingdings 2</vt:lpstr>
      <vt:lpstr>Slunovrat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Eva Bartošová</dc:creator>
  <cp:lastModifiedBy>Mgr. Kateřina Krňávková</cp:lastModifiedBy>
  <cp:revision>40</cp:revision>
  <dcterms:created xsi:type="dcterms:W3CDTF">2012-10-22T06:02:48Z</dcterms:created>
  <dcterms:modified xsi:type="dcterms:W3CDTF">2024-04-09T20:58:46Z</dcterms:modified>
</cp:coreProperties>
</file>