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  <p:sldId id="259" r:id="rId3"/>
    <p:sldId id="258" r:id="rId4"/>
    <p:sldId id="260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114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E88D02E1-8D19-4AA8-B60B-CFEE0A75D5A3}" type="datetimeFigureOut">
              <a:rPr lang="cs-CZ" smtClean="0"/>
              <a:pPr/>
              <a:t>24.09.2021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07F4E91A-49C6-4B2C-96D0-0AEF7F9D14D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02E1-8D19-4AA8-B60B-CFEE0A75D5A3}" type="datetimeFigureOut">
              <a:rPr lang="cs-CZ" smtClean="0"/>
              <a:pPr/>
              <a:t>24.09.2021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E91A-49C6-4B2C-96D0-0AEF7F9D14D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02E1-8D19-4AA8-B60B-CFEE0A75D5A3}" type="datetimeFigureOut">
              <a:rPr lang="cs-CZ" smtClean="0"/>
              <a:pPr/>
              <a:t>24.09.2021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E91A-49C6-4B2C-96D0-0AEF7F9D14D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02E1-8D19-4AA8-B60B-CFEE0A75D5A3}" type="datetimeFigureOut">
              <a:rPr lang="cs-CZ" smtClean="0"/>
              <a:pPr/>
              <a:t>24.09.2021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E91A-49C6-4B2C-96D0-0AEF7F9D14D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E88D02E1-8D19-4AA8-B60B-CFEE0A75D5A3}" type="datetimeFigureOut">
              <a:rPr lang="cs-CZ" smtClean="0"/>
              <a:pPr/>
              <a:t>24.09.2021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7F4E91A-49C6-4B2C-96D0-0AEF7F9D14D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02E1-8D19-4AA8-B60B-CFEE0A75D5A3}" type="datetimeFigureOut">
              <a:rPr lang="cs-CZ" smtClean="0"/>
              <a:pPr/>
              <a:t>24.09.2021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E91A-49C6-4B2C-96D0-0AEF7F9D14D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02E1-8D19-4AA8-B60B-CFEE0A75D5A3}" type="datetimeFigureOut">
              <a:rPr lang="cs-CZ" smtClean="0"/>
              <a:pPr/>
              <a:t>24.09.2021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E91A-49C6-4B2C-96D0-0AEF7F9D14D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02E1-8D19-4AA8-B60B-CFEE0A75D5A3}" type="datetimeFigureOut">
              <a:rPr lang="cs-CZ" smtClean="0"/>
              <a:pPr/>
              <a:t>24.09.2021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E91A-49C6-4B2C-96D0-0AEF7F9D14D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02E1-8D19-4AA8-B60B-CFEE0A75D5A3}" type="datetimeFigureOut">
              <a:rPr lang="cs-CZ" smtClean="0"/>
              <a:pPr/>
              <a:t>24.09.2021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E91A-49C6-4B2C-96D0-0AEF7F9D14D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02E1-8D19-4AA8-B60B-CFEE0A75D5A3}" type="datetimeFigureOut">
              <a:rPr lang="cs-CZ" smtClean="0"/>
              <a:pPr/>
              <a:t>24.09.2021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E91A-49C6-4B2C-96D0-0AEF7F9D14D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02E1-8D19-4AA8-B60B-CFEE0A75D5A3}" type="datetimeFigureOut">
              <a:rPr lang="cs-CZ" smtClean="0"/>
              <a:pPr/>
              <a:t>24.09.2021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E91A-49C6-4B2C-96D0-0AEF7F9D14D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88D02E1-8D19-4AA8-B60B-CFEE0A75D5A3}" type="datetimeFigureOut">
              <a:rPr lang="cs-CZ" smtClean="0"/>
              <a:pPr/>
              <a:t>24.09.2021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7F4E91A-49C6-4B2C-96D0-0AEF7F9D14D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google.com/imgres?imgurl=https://www.irozhlas.cz/sites/default/files/styles/zpravy_fotogalerie_large/public/uploader/19_181204-215924_pj.jpg?itok=PlxlEhEQ&amp;imgrefurl=https://www.irozhlas.cz/veda-technologie/historie/hradni-straz-vyroci-prazsky-hrad_1812070700_pj&amp;tbnid=0kdcS77lcC9BxM&amp;vet=12ahUKEwi2_8bE3IXzAhXWuKQKHTNmCmEQMygAegUIARCQAQ..i&amp;docid=Z7YhGClxBl9ogM&amp;w=1600&amp;h=1128&amp;q=Hradn%C3%AD%20str%C3%A1%C5%BE%201918&amp;client=firefox-b-d&amp;ved=2ahUKEwi2_8bE3IXzAhXWuKQKHTNmCmEQMygAegUIARCQAQ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15816" y="1484784"/>
            <a:ext cx="3312368" cy="78695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cs-CZ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HRADNÍ STRÁŽ</a:t>
            </a:r>
            <a:endParaRPr lang="cs-CZ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pic>
        <p:nvPicPr>
          <p:cNvPr id="14" name="Zástupný symbol pro obsah 13" descr="RUTURTURTURT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2852936"/>
            <a:ext cx="3160419" cy="2103115"/>
          </a:xfrm>
        </p:spPr>
      </p:pic>
      <p:sp>
        <p:nvSpPr>
          <p:cNvPr id="10244" name="AutoShape 4" descr="100 let Hradní stráže. Pro Masaryka byla vánočním překvapením, prošla si i  skandály - Aktuálně.cz"/>
          <p:cNvSpPr>
            <a:spLocks noChangeAspect="1" noChangeArrowheads="1"/>
          </p:cNvSpPr>
          <p:nvPr/>
        </p:nvSpPr>
        <p:spPr bwMode="auto">
          <a:xfrm>
            <a:off x="155575" y="-754063"/>
            <a:ext cx="2790825" cy="15716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246" name="AutoShape 6" descr="100 let Hradní stráže. Pro Masaryka byla vánočním překvapením, prošla si i  skandály - Aktuálně.cz"/>
          <p:cNvSpPr>
            <a:spLocks noChangeAspect="1" noChangeArrowheads="1"/>
          </p:cNvSpPr>
          <p:nvPr/>
        </p:nvSpPr>
        <p:spPr bwMode="auto">
          <a:xfrm>
            <a:off x="155575" y="-754063"/>
            <a:ext cx="2790825" cy="15716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248" name="AutoShape 8" descr="100 let Hradní stráže. Pro Masaryka byla vánočním překvapením, prošla si i  skandály - Aktuálně.cz"/>
          <p:cNvSpPr>
            <a:spLocks noChangeAspect="1" noChangeArrowheads="1"/>
          </p:cNvSpPr>
          <p:nvPr/>
        </p:nvSpPr>
        <p:spPr bwMode="auto">
          <a:xfrm>
            <a:off x="155575" y="-754063"/>
            <a:ext cx="2790825" cy="15716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250" name="AutoShape 10" descr="100 let Hradní stráže. Pro Masaryka byla vánočním překvapením, prošla si i  skandály - Aktuálně.cz"/>
          <p:cNvSpPr>
            <a:spLocks noChangeAspect="1" noChangeArrowheads="1"/>
          </p:cNvSpPr>
          <p:nvPr/>
        </p:nvSpPr>
        <p:spPr bwMode="auto">
          <a:xfrm>
            <a:off x="155575" y="-754063"/>
            <a:ext cx="2790825" cy="15716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252" name="AutoShape 12" descr="100 let Hradní stráže. Pro Masaryka byla vánočním překvapením, prošla si i  skandály - Aktuálně.cz"/>
          <p:cNvSpPr>
            <a:spLocks noChangeAspect="1" noChangeArrowheads="1"/>
          </p:cNvSpPr>
          <p:nvPr/>
        </p:nvSpPr>
        <p:spPr bwMode="auto">
          <a:xfrm>
            <a:off x="155575" y="-800100"/>
            <a:ext cx="2276475" cy="16764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254" name="AutoShape 14" descr="100 let Hradní stráže. Pro Masaryka byla vánočním překvapením, prošla si i  skandály - Aktuálně.cz"/>
          <p:cNvSpPr>
            <a:spLocks noChangeAspect="1" noChangeArrowheads="1"/>
          </p:cNvSpPr>
          <p:nvPr/>
        </p:nvSpPr>
        <p:spPr bwMode="auto">
          <a:xfrm>
            <a:off x="155575" y="-800100"/>
            <a:ext cx="2276475" cy="16764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256" name="AutoShape 16" descr="100 let Hradní stráže. Pro Masaryka byla vánočním překvapením, prošla si i  skandály - Aktuálně.cz"/>
          <p:cNvSpPr>
            <a:spLocks noChangeAspect="1" noChangeArrowheads="1"/>
          </p:cNvSpPr>
          <p:nvPr/>
        </p:nvSpPr>
        <p:spPr bwMode="auto">
          <a:xfrm>
            <a:off x="155575" y="-800100"/>
            <a:ext cx="2276475" cy="16764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1" name="Obrázek 10" descr="oi.jfif"/>
          <p:cNvPicPr>
            <a:picLocks noChangeAspect="1"/>
          </p:cNvPicPr>
          <p:nvPr/>
        </p:nvPicPr>
        <p:blipFill>
          <a:blip r:embed="rId3" cstate="print"/>
          <a:srcRect l="26161"/>
          <a:stretch>
            <a:fillRect/>
          </a:stretch>
        </p:blipFill>
        <p:spPr>
          <a:xfrm>
            <a:off x="5076056" y="2852936"/>
            <a:ext cx="3192586" cy="2088232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90600"/>
          </a:xfrm>
        </p:spPr>
        <p:txBody>
          <a:bodyPr/>
          <a:lstStyle/>
          <a:p>
            <a:r>
              <a:rPr lang="cs-CZ" dirty="0" smtClean="0"/>
              <a:t>Historie Hradní stráže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4824536" cy="2808312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cs-CZ" sz="1400" dirty="0" smtClean="0"/>
          </a:p>
          <a:p>
            <a:pPr>
              <a:buNone/>
            </a:pPr>
            <a:r>
              <a:rPr lang="cs-CZ" sz="1400" dirty="0" smtClean="0"/>
              <a:t>Historie </a:t>
            </a:r>
            <a:r>
              <a:rPr lang="cs-CZ" sz="1400" dirty="0" smtClean="0"/>
              <a:t>Hradní stráže se začala psát 6. prosince </a:t>
            </a:r>
            <a:r>
              <a:rPr lang="cs-CZ" sz="1400" dirty="0" smtClean="0"/>
              <a:t>1918,</a:t>
            </a:r>
          </a:p>
          <a:p>
            <a:pPr>
              <a:buNone/>
            </a:pPr>
            <a:r>
              <a:rPr lang="cs-CZ" sz="1400" dirty="0" smtClean="0"/>
              <a:t>tzv</a:t>
            </a:r>
            <a:r>
              <a:rPr lang="cs-CZ" sz="1400" dirty="0" smtClean="0"/>
              <a:t>. Hradní setnina, která byla vyčleněna 28. </a:t>
            </a:r>
            <a:r>
              <a:rPr lang="cs-CZ" sz="1400" dirty="0" smtClean="0"/>
              <a:t>pěším</a:t>
            </a:r>
          </a:p>
          <a:p>
            <a:pPr>
              <a:buNone/>
            </a:pPr>
            <a:r>
              <a:rPr lang="cs-CZ" sz="1400" dirty="0" smtClean="0"/>
              <a:t>pražským </a:t>
            </a:r>
            <a:r>
              <a:rPr lang="cs-CZ" sz="1400" dirty="0" smtClean="0"/>
              <a:t>plukem. </a:t>
            </a:r>
          </a:p>
          <a:p>
            <a:pPr>
              <a:buNone/>
            </a:pPr>
            <a:endParaRPr lang="cs-CZ" sz="1400" dirty="0" smtClean="0"/>
          </a:p>
          <a:p>
            <a:pPr>
              <a:buNone/>
            </a:pPr>
            <a:r>
              <a:rPr lang="cs-CZ" sz="1400" dirty="0" smtClean="0"/>
              <a:t> Do </a:t>
            </a:r>
            <a:r>
              <a:rPr lang="cs-CZ" sz="1400" dirty="0" smtClean="0"/>
              <a:t>té doby, od vyhlášení republiky, vykonávali </a:t>
            </a:r>
            <a:r>
              <a:rPr lang="cs-CZ" sz="1400" dirty="0" smtClean="0"/>
              <a:t>stráž</a:t>
            </a:r>
          </a:p>
          <a:p>
            <a:pPr>
              <a:buNone/>
            </a:pPr>
            <a:r>
              <a:rPr lang="cs-CZ" sz="1400" dirty="0" smtClean="0"/>
              <a:t>nad </a:t>
            </a:r>
            <a:r>
              <a:rPr lang="cs-CZ" sz="1400" dirty="0" smtClean="0"/>
              <a:t>Pražským Hradem pražští sokolové i </a:t>
            </a:r>
            <a:r>
              <a:rPr lang="cs-CZ" sz="1400" dirty="0" smtClean="0"/>
              <a:t>stráže.</a:t>
            </a:r>
            <a:endParaRPr lang="cs-CZ" sz="1400" dirty="0" smtClean="0"/>
          </a:p>
          <a:p>
            <a:pPr>
              <a:buNone/>
            </a:pPr>
            <a:endParaRPr lang="cs-CZ" sz="1400" dirty="0"/>
          </a:p>
          <a:p>
            <a:pPr>
              <a:buNone/>
            </a:pPr>
            <a:r>
              <a:rPr lang="cs-CZ" sz="1400" dirty="0" smtClean="0"/>
              <a:t>Za </a:t>
            </a:r>
            <a:r>
              <a:rPr lang="cs-CZ" sz="1400" dirty="0" smtClean="0"/>
              <a:t>první československé republiky </a:t>
            </a:r>
            <a:r>
              <a:rPr lang="cs-CZ" sz="1400" dirty="0" smtClean="0"/>
              <a:t>byly nošeny</a:t>
            </a:r>
          </a:p>
          <a:p>
            <a:pPr>
              <a:buNone/>
            </a:pPr>
            <a:r>
              <a:rPr lang="cs-CZ" sz="1400" dirty="0" smtClean="0"/>
              <a:t>legionářské </a:t>
            </a:r>
            <a:r>
              <a:rPr lang="cs-CZ" sz="1400" dirty="0" smtClean="0"/>
              <a:t>stejnokroje z Francie, Itálie a </a:t>
            </a:r>
            <a:r>
              <a:rPr lang="cs-CZ" sz="1400" dirty="0" smtClean="0"/>
              <a:t>Ruska.</a:t>
            </a:r>
            <a:endParaRPr lang="cs-CZ" sz="1400" dirty="0"/>
          </a:p>
        </p:txBody>
      </p:sp>
      <p:sp>
        <p:nvSpPr>
          <p:cNvPr id="10244" name="AutoShape 4" descr="100 let Hradní stráže. Pro Masaryka byla vánočním překvapením, prošla si i  skandály - Aktuálně.cz"/>
          <p:cNvSpPr>
            <a:spLocks noChangeAspect="1" noChangeArrowheads="1"/>
          </p:cNvSpPr>
          <p:nvPr/>
        </p:nvSpPr>
        <p:spPr bwMode="auto">
          <a:xfrm>
            <a:off x="155575" y="-754063"/>
            <a:ext cx="2790825" cy="15716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246" name="AutoShape 6" descr="100 let Hradní stráže. Pro Masaryka byla vánočním překvapením, prošla si i  skandály - Aktuálně.cz"/>
          <p:cNvSpPr>
            <a:spLocks noChangeAspect="1" noChangeArrowheads="1"/>
          </p:cNvSpPr>
          <p:nvPr/>
        </p:nvSpPr>
        <p:spPr bwMode="auto">
          <a:xfrm>
            <a:off x="155575" y="-754063"/>
            <a:ext cx="2790825" cy="15716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248" name="AutoShape 8" descr="100 let Hradní stráže. Pro Masaryka byla vánočním překvapením, prošla si i  skandály - Aktuálně.cz"/>
          <p:cNvSpPr>
            <a:spLocks noChangeAspect="1" noChangeArrowheads="1"/>
          </p:cNvSpPr>
          <p:nvPr/>
        </p:nvSpPr>
        <p:spPr bwMode="auto">
          <a:xfrm>
            <a:off x="155575" y="-754063"/>
            <a:ext cx="2790825" cy="15716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250" name="AutoShape 10" descr="100 let Hradní stráže. Pro Masaryka byla vánočním překvapením, prošla si i  skandály - Aktuálně.cz"/>
          <p:cNvSpPr>
            <a:spLocks noChangeAspect="1" noChangeArrowheads="1"/>
          </p:cNvSpPr>
          <p:nvPr/>
        </p:nvSpPr>
        <p:spPr bwMode="auto">
          <a:xfrm>
            <a:off x="155575" y="-754063"/>
            <a:ext cx="2790825" cy="15716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8" name="Obrázek 7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1412776"/>
            <a:ext cx="3679097" cy="244827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90600"/>
          </a:xfrm>
        </p:spPr>
        <p:txBody>
          <a:bodyPr/>
          <a:lstStyle/>
          <a:p>
            <a:r>
              <a:rPr lang="cs-CZ" dirty="0" smtClean="0"/>
              <a:t>Úkoly Hradní stráže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cs-CZ" dirty="0" smtClean="0">
              <a:hlinkClick r:id="rId2"/>
            </a:endParaRPr>
          </a:p>
          <a:p>
            <a:pPr>
              <a:buNone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467544" y="1196752"/>
            <a:ext cx="547260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1400" dirty="0" smtClean="0"/>
          </a:p>
          <a:p>
            <a:endParaRPr lang="cs-CZ" sz="1400" dirty="0" smtClean="0"/>
          </a:p>
          <a:p>
            <a:r>
              <a:rPr lang="cs-CZ" sz="1400" dirty="0" smtClean="0"/>
              <a:t>Vnější </a:t>
            </a:r>
            <a:r>
              <a:rPr lang="cs-CZ" sz="1400" dirty="0" smtClean="0"/>
              <a:t>ostraha areálu Pražského hradu, zabezpečení jeho obrany a vnější ostraha a obrana objektů, které </a:t>
            </a:r>
            <a:r>
              <a:rPr lang="cs-CZ" sz="1400" dirty="0" smtClean="0"/>
              <a:t>sídlem prezidenta.</a:t>
            </a:r>
          </a:p>
          <a:p>
            <a:endParaRPr lang="cs-CZ" sz="1400" dirty="0" smtClean="0"/>
          </a:p>
          <a:p>
            <a:r>
              <a:rPr lang="cs-CZ" sz="1400" dirty="0" smtClean="0"/>
              <a:t>Organizace a zajišťování vojenských poct, </a:t>
            </a:r>
            <a:r>
              <a:rPr lang="cs-CZ" sz="1400" dirty="0" smtClean="0"/>
              <a:t>při návštěvách představitelů jiných </a:t>
            </a:r>
            <a:r>
              <a:rPr lang="cs-CZ" sz="1400" dirty="0" smtClean="0"/>
              <a:t>států a při přijetí vedoucích zastupitelských misí u prezidenta</a:t>
            </a:r>
            <a:r>
              <a:rPr lang="cs-CZ" sz="1400" dirty="0" smtClean="0"/>
              <a:t>.</a:t>
            </a:r>
          </a:p>
          <a:p>
            <a:endParaRPr lang="cs-CZ" sz="1400" dirty="0" smtClean="0"/>
          </a:p>
          <a:p>
            <a:r>
              <a:rPr lang="cs-CZ" sz="1400" dirty="0" smtClean="0"/>
              <a:t>K plnění jiných úkolů může být Hradní stráž použita pouze, pokud s tím prezident vysloví souhlas</a:t>
            </a:r>
            <a:r>
              <a:rPr lang="cs-CZ" sz="1400" dirty="0" smtClean="0"/>
              <a:t>.</a:t>
            </a:r>
            <a:endParaRPr lang="cs-CZ" sz="1400" dirty="0"/>
          </a:p>
        </p:txBody>
      </p:sp>
      <p:pic>
        <p:nvPicPr>
          <p:cNvPr id="5" name="Obrázek 4" descr="220px-Czechguard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12160" y="1340768"/>
            <a:ext cx="2729043" cy="295232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07504" y="1196752"/>
            <a:ext cx="5256584" cy="16561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1400" dirty="0" smtClean="0"/>
              <a:t>     </a:t>
            </a:r>
          </a:p>
          <a:p>
            <a:pPr>
              <a:buNone/>
            </a:pPr>
            <a:r>
              <a:rPr lang="cs-CZ" sz="1400" dirty="0" smtClean="0"/>
              <a:t> </a:t>
            </a:r>
            <a:r>
              <a:rPr lang="cs-CZ" sz="1400" dirty="0" smtClean="0"/>
              <a:t>     Hradní </a:t>
            </a:r>
            <a:r>
              <a:rPr lang="cs-CZ" sz="1400" dirty="0" smtClean="0"/>
              <a:t>stráž je vojenským útvarem brigádního typu </a:t>
            </a:r>
            <a:r>
              <a:rPr lang="cs-CZ" sz="1400" dirty="0" smtClean="0"/>
              <a:t>s celkovým </a:t>
            </a:r>
            <a:r>
              <a:rPr lang="cs-CZ" sz="1400" dirty="0" smtClean="0"/>
              <a:t>počtem 936 osob </a:t>
            </a:r>
            <a:r>
              <a:rPr lang="cs-CZ" sz="1400" dirty="0" smtClean="0"/>
              <a:t> </a:t>
            </a:r>
            <a:r>
              <a:rPr lang="cs-CZ" sz="1400" dirty="0" smtClean="0"/>
              <a:t>90 důstojníků, 135 praporčíků, 668 poddůstojníků a 43 občanských zaměstnanců</a:t>
            </a:r>
            <a:r>
              <a:rPr lang="cs-CZ" sz="1400" dirty="0" smtClean="0"/>
              <a:t>.</a:t>
            </a:r>
          </a:p>
          <a:p>
            <a:pPr>
              <a:buNone/>
            </a:pPr>
            <a:r>
              <a:rPr lang="cs-CZ" sz="1400" dirty="0" smtClean="0"/>
              <a:t>      Pro </a:t>
            </a:r>
            <a:r>
              <a:rPr lang="cs-CZ" sz="1400" dirty="0" smtClean="0"/>
              <a:t>reprezentační účely je Hradní stráž vyzbrojena </a:t>
            </a:r>
            <a:r>
              <a:rPr lang="cs-CZ" sz="1400" dirty="0" smtClean="0"/>
              <a:t>puškou. Hlavní </a:t>
            </a:r>
            <a:r>
              <a:rPr lang="cs-CZ" sz="1400" dirty="0" smtClean="0"/>
              <a:t>zbraní Hradní stráže je ale </a:t>
            </a:r>
            <a:r>
              <a:rPr lang="cs-CZ" sz="1400" dirty="0" smtClean="0"/>
              <a:t>samopal.</a:t>
            </a:r>
            <a:endParaRPr lang="cs-CZ" sz="1400" dirty="0"/>
          </a:p>
        </p:txBody>
      </p:sp>
      <p:pic>
        <p:nvPicPr>
          <p:cNvPr id="5" name="Obrázek 4" descr="images.jf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1628800"/>
            <a:ext cx="3600400" cy="2016224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54</TotalTime>
  <Words>26</Words>
  <Application>Microsoft Office PowerPoint</Application>
  <PresentationFormat>Předvádění na obrazovce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Původ</vt:lpstr>
      <vt:lpstr>HRADNÍ STRÁŽ</vt:lpstr>
      <vt:lpstr>Historie Hradní stráže</vt:lpstr>
      <vt:lpstr>Úkoly Hradní stráže</vt:lpstr>
      <vt:lpstr>Snímek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Hradní stráž</dc:title>
  <dc:creator>klimesova.tereza2020</dc:creator>
  <cp:lastModifiedBy>klimesova.tereza2020</cp:lastModifiedBy>
  <cp:revision>8</cp:revision>
  <dcterms:created xsi:type="dcterms:W3CDTF">2021-09-17T09:30:04Z</dcterms:created>
  <dcterms:modified xsi:type="dcterms:W3CDTF">2021-09-24T09:40:42Z</dcterms:modified>
</cp:coreProperties>
</file>