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6A6797-E13E-4E78-AE98-9EABEDC05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A112BE-6E2E-4181-A2F8-091F540E0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CAB12A-E30F-450A-B312-15F762DA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3133F3-F9E8-4E82-91C2-6AB9F857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AD98C0-845F-4B01-A4FD-EDE3ABFD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54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6432F7-ADF4-45EE-97F1-774B3C7F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D20528B-810D-4A63-8F01-AB3C28CB3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C4B960-6F5B-4136-9215-59FF02C51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4C26E0-5D79-4E42-BF47-9B322CF4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4B89A3-A5F6-4A8C-B88E-7BCF1B0A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9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3633D3F-B0E7-4DFE-92F2-FC6E2691D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AEC68D0-9CAE-49D9-825D-02F44752C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11C550-65B7-4ACE-9BAF-981487E05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BA58D6-E9D7-435C-99BA-D1222C475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A0F48B-7DA5-41DC-BC3D-97F9AB6E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96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97C7F6-AD0A-42BC-BFBB-D2336FBB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79581A-D028-46D8-B242-D85119AE6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484F6E-F566-461A-8DCD-E0F563275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4D1381-620D-48CC-97A3-CB907BBF9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89AA47-C930-432C-AAF5-5125BCE2B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28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6F8A7D-5049-4B1F-BFED-A5BC11895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D16FCB6-B5E2-461E-85E2-4E874E8D3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F78252-E660-4F8D-BEEF-DC3E5536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EB5A55-7AE6-460E-BA43-DBD9DB24B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1BE1F7-1047-412F-B992-88350699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27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77953A-134A-42F0-B236-6CD678CE6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E8DE0B-F47E-46D0-A7C4-216347198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10C5A1F-3E93-4092-9BF6-E2A47CEA0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D06AD9-A70F-4608-B753-A9BE7B6E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D0B9CB-3240-45C2-A08F-7BEDF6CEA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FC8E66-0A99-474A-9470-FB7BCD603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32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F9494D-7264-4EDB-8E1E-3E44A8E6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F0A1B78-02BD-45F3-BC8F-FBC29E3AE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C985326-FAD2-497A-B264-416CD5997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03B60F2-4D1D-4BFC-9D87-5B8669FF7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4486F0E-7934-4A14-819F-06E625980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2A19BF8-8CB7-4A18-8207-0C14A52C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C286056-2FFF-47BA-87FE-28A33C49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2488FD5-AB22-4F0E-A77B-93D85FD8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015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BF4968-DD8D-4012-BE8D-A7C73F48A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4CE77D-2CBC-43E3-AAAB-13A785BF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C2A359F-DD1D-4B28-97B3-63A83C3D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7539F6E-6C85-46EE-BEE6-99D6FE93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13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39DCAD8-028A-4280-BFDA-A69218D92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3392F12-AA0C-4D64-8985-EA23C3FD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0B1EC2-7451-4DEE-B18F-03501EE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20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27C987-511A-4B8C-8D9B-04FB53107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E8A1ED-4A65-4703-A74C-B03B706E2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7D23A39-CC22-4D43-9498-34FB0B06C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50C4BE-0A1F-413F-9C9E-E0050CD7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24672A-3EB1-4676-B18C-6F6061F39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49C934-7AC0-4711-A6EC-027B5639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32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B8AF7D-2F54-43A7-8EDC-2F2D8A02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AEBBCB8-1010-40F2-944B-5BD34F94A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3E4866B-724B-40A1-80C1-02F6C2ECB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589BE5-1A50-47DC-B2AE-395D1BBCF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DE30E3-B57B-44F2-8CC3-75DC28A3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17BA920-C4F2-4209-96C2-ED2C6DEF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77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2126231-CDF3-4FFE-AC38-7336D28E8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D7A9141-3894-45EB-A215-00FD5DD8F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D12DC0-FBF5-4571-8E3C-327A2FD8F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2A5BE-2EB3-470F-8DF6-1A0E5F591C1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ECF17A-9BB2-4244-B3A8-AC94E6212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2E657E-27FF-47EC-A3DD-F1226636B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DF0C6-5F73-49C5-8F53-19D464AE95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13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1470212" y="2312894"/>
            <a:ext cx="995082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Co znamenají speciální vzdělávací potřeby</a:t>
            </a: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Žáci se SVP jsou děti, které z různých důvodů potřebují při vzdělávání určitou podporu navíc. Může se jednat například o potíže v učení, poruchy pozornosti, zdravotní omezení, ale i nadání v určité oblasti.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Naším cílem není děti „srovnat“, ale vytvořit jim podmínky, ve kterých mohou uspět.</a:t>
            </a:r>
          </a:p>
          <a:p>
            <a:endParaRPr lang="cs-CZ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860611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3847217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r>
              <a:rPr lang="cs-CZ" sz="2800" dirty="0"/>
              <a:t>Každé dítě potřebuje jiný typ podpory, a proto se opatření liší i podle předmětu. </a:t>
            </a:r>
          </a:p>
          <a:p>
            <a:r>
              <a:rPr lang="cs-CZ" sz="2800" b="1" dirty="0"/>
              <a:t>Český jazyk</a:t>
            </a:r>
          </a:p>
          <a:p>
            <a:r>
              <a:rPr lang="cs-CZ" sz="2800" dirty="0"/>
              <a:t>U dětí s obtížemi ve čtení a psaní:</a:t>
            </a:r>
          </a:p>
          <a:p>
            <a:r>
              <a:rPr lang="cs-CZ" sz="2800" dirty="0"/>
              <a:t>více času na čtení i psaní </a:t>
            </a:r>
          </a:p>
          <a:p>
            <a:r>
              <a:rPr lang="cs-CZ" sz="2800" dirty="0"/>
              <a:t>kratší nebo upravené diktáty </a:t>
            </a:r>
          </a:p>
          <a:p>
            <a:r>
              <a:rPr lang="cs-CZ" sz="2800" dirty="0"/>
              <a:t>možnost psát tiskacím písmem </a:t>
            </a:r>
          </a:p>
          <a:p>
            <a:r>
              <a:rPr lang="cs-CZ" sz="2800" dirty="0"/>
              <a:t>využívání přehledů (pravidla, vzory) </a:t>
            </a:r>
          </a:p>
          <a:p>
            <a:r>
              <a:rPr lang="cs-CZ" sz="2800" dirty="0"/>
              <a:t>upřednostnění ústního zkoušení </a:t>
            </a:r>
          </a:p>
          <a:p>
            <a:r>
              <a:rPr lang="cs-CZ" sz="2800" dirty="0"/>
              <a:t>hodnocení s důrazem na obsah, ne jen chyby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5295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endParaRPr lang="cs-CZ" sz="2800" b="1" dirty="0"/>
          </a:p>
          <a:p>
            <a:r>
              <a:rPr lang="cs-CZ" sz="2800" b="1" dirty="0"/>
              <a:t>Matematika</a:t>
            </a:r>
          </a:p>
          <a:p>
            <a:r>
              <a:rPr lang="cs-CZ" sz="2800" dirty="0"/>
              <a:t>U dětí, které potřebují více názornosti:</a:t>
            </a:r>
          </a:p>
          <a:p>
            <a:r>
              <a:rPr lang="cs-CZ" sz="2800" dirty="0"/>
              <a:t>používání pomůcek (počítadla, číselné osy, tabulky) </a:t>
            </a:r>
          </a:p>
          <a:p>
            <a:r>
              <a:rPr lang="cs-CZ" sz="2800" dirty="0"/>
              <a:t>rozdělení složitých úloh na menší kroky </a:t>
            </a:r>
          </a:p>
          <a:p>
            <a:r>
              <a:rPr lang="cs-CZ" sz="2800" dirty="0"/>
              <a:t>více času na výpočty </a:t>
            </a:r>
          </a:p>
          <a:p>
            <a:r>
              <a:rPr lang="cs-CZ" sz="2800" dirty="0"/>
              <a:t>menší množství příkladů, ale důraz na pochopení </a:t>
            </a:r>
          </a:p>
          <a:p>
            <a:r>
              <a:rPr lang="cs-CZ" sz="2800" dirty="0"/>
              <a:t>možnost využití přehledů vzorců nebo postupů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3313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endParaRPr lang="cs-CZ" sz="2800" b="1" dirty="0"/>
          </a:p>
          <a:p>
            <a:r>
              <a:rPr lang="cs-CZ" sz="2800" b="1" dirty="0"/>
              <a:t>Cizí jazyk</a:t>
            </a:r>
          </a:p>
          <a:p>
            <a:r>
              <a:rPr lang="cs-CZ" sz="2800" dirty="0"/>
              <a:t>U dětí s jazykovými obtížemi:</a:t>
            </a:r>
          </a:p>
          <a:p>
            <a:r>
              <a:rPr lang="cs-CZ" sz="2800" dirty="0"/>
              <a:t>zjednodušená slovní zásoba </a:t>
            </a:r>
          </a:p>
          <a:p>
            <a:r>
              <a:rPr lang="cs-CZ" sz="2800" dirty="0"/>
              <a:t>více času na osvojení učiva </a:t>
            </a:r>
          </a:p>
          <a:p>
            <a:r>
              <a:rPr lang="cs-CZ" sz="2800" dirty="0"/>
              <a:t>důraz na mluvení a porozumění místo psaní </a:t>
            </a:r>
          </a:p>
          <a:p>
            <a:r>
              <a:rPr lang="cs-CZ" sz="2800" dirty="0"/>
              <a:t>využití obrázků, poslechů a her </a:t>
            </a:r>
          </a:p>
          <a:p>
            <a:r>
              <a:rPr lang="cs-CZ" sz="2800" dirty="0"/>
              <a:t>možnost alternativního zkoušení (např. ústně místo testu)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156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endParaRPr lang="cs-CZ" sz="2800" b="1" dirty="0"/>
          </a:p>
          <a:p>
            <a:r>
              <a:rPr lang="cs-CZ" sz="2800" b="1" dirty="0"/>
              <a:t>Naukové předměty (prvouka, vlastivěda, přírodopis, dějepis…)</a:t>
            </a:r>
          </a:p>
          <a:p>
            <a:r>
              <a:rPr lang="cs-CZ" sz="2800" dirty="0"/>
              <a:t>zkrácené nebo přehledné zápisy </a:t>
            </a:r>
          </a:p>
          <a:p>
            <a:r>
              <a:rPr lang="cs-CZ" sz="2800" dirty="0"/>
              <a:t>využívání obrázků, schémat a videí </a:t>
            </a:r>
          </a:p>
          <a:p>
            <a:r>
              <a:rPr lang="cs-CZ" sz="2800" dirty="0"/>
              <a:t>zvýraznění klíčových informací </a:t>
            </a:r>
          </a:p>
          <a:p>
            <a:r>
              <a:rPr lang="cs-CZ" sz="2800" dirty="0"/>
              <a:t>omezení množství učiva na podstatné </a:t>
            </a:r>
          </a:p>
          <a:p>
            <a:r>
              <a:rPr lang="cs-CZ" sz="2800" dirty="0"/>
              <a:t>pomoc při orientaci v textu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1109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endParaRPr lang="cs-CZ" sz="2800" b="1" dirty="0"/>
          </a:p>
          <a:p>
            <a:r>
              <a:rPr lang="cs-CZ" sz="2800" b="1" dirty="0"/>
              <a:t>Výchovy (tělesná, výtvarná, hudební)</a:t>
            </a:r>
          </a:p>
          <a:p>
            <a:r>
              <a:rPr lang="cs-CZ" sz="2800" dirty="0"/>
              <a:t>přizpůsobení aktivit možnostem dítěte </a:t>
            </a:r>
          </a:p>
          <a:p>
            <a:r>
              <a:rPr lang="cs-CZ" sz="2800" dirty="0"/>
              <a:t>důraz na snahu a zapojení, ne výkon </a:t>
            </a:r>
          </a:p>
          <a:p>
            <a:r>
              <a:rPr lang="cs-CZ" sz="2800" dirty="0"/>
              <a:t>možnost alternativních činností </a:t>
            </a:r>
          </a:p>
          <a:p>
            <a:r>
              <a:rPr lang="cs-CZ" sz="2800" dirty="0"/>
              <a:t>respektování zdravotních omezení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4909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13A9AFB-5F8D-40C3-ACD9-E5335EB6C363}"/>
              </a:ext>
            </a:extLst>
          </p:cNvPr>
          <p:cNvSpPr txBox="1"/>
          <p:nvPr/>
        </p:nvSpPr>
        <p:spPr>
          <a:xfrm>
            <a:off x="2069024" y="1921790"/>
            <a:ext cx="94262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Podpůrná opatření v jednotlivých předmětech</a:t>
            </a:r>
          </a:p>
          <a:p>
            <a:endParaRPr lang="cs-CZ" sz="2800" b="1" dirty="0"/>
          </a:p>
          <a:p>
            <a:r>
              <a:rPr lang="cs-CZ" sz="2800" b="1" dirty="0"/>
              <a:t>Důležité pro rodiče</a:t>
            </a:r>
          </a:p>
          <a:p>
            <a:r>
              <a:rPr lang="cs-CZ" sz="2800" dirty="0"/>
              <a:t>Podpůrná opatření:</a:t>
            </a:r>
          </a:p>
          <a:p>
            <a:r>
              <a:rPr lang="cs-CZ" sz="2800" dirty="0"/>
              <a:t>nejsou „úlevy navíc“, </a:t>
            </a:r>
          </a:p>
          <a:p>
            <a:r>
              <a:rPr lang="cs-CZ" sz="2800" dirty="0"/>
              <a:t>ale nástroje, které pomáhají dítěti uspět, </a:t>
            </a:r>
          </a:p>
          <a:p>
            <a:r>
              <a:rPr lang="cs-CZ" sz="2800" dirty="0"/>
              <a:t>jsou vždy nastavená podle konkrétních potřeb dítěte.</a:t>
            </a:r>
          </a:p>
          <a:p>
            <a:endParaRPr lang="cs-CZ" dirty="0"/>
          </a:p>
          <a:p>
            <a:r>
              <a:rPr lang="cs-CZ" sz="2800" dirty="0"/>
              <a:t>Nejde o to, aby děti dělaly méně, ale aby měly </a:t>
            </a:r>
            <a:r>
              <a:rPr lang="cs-CZ" sz="2800" b="1" dirty="0"/>
              <a:t>takové podmínky, ve kterých mohou zvládnout to podstatné</a:t>
            </a:r>
            <a:r>
              <a:rPr lang="cs-CZ" sz="28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828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1193751" y="2034988"/>
            <a:ext cx="1099824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Jak škola děti podporuje</a:t>
            </a:r>
          </a:p>
          <a:p>
            <a:r>
              <a:rPr lang="pl-PL" sz="2800" dirty="0"/>
              <a:t>Podpora probíhá na několika úrovních:</a:t>
            </a:r>
          </a:p>
          <a:p>
            <a:endParaRPr lang="pl-PL" sz="2800" dirty="0"/>
          </a:p>
          <a:p>
            <a:pPr marL="514350" indent="-514350">
              <a:buAutoNum type="arabicPeriod"/>
            </a:pPr>
            <a:r>
              <a:rPr lang="cs-CZ" sz="2800" b="1" dirty="0"/>
              <a:t>Individuální přístup</a:t>
            </a:r>
          </a:p>
          <a:p>
            <a:endParaRPr lang="cs-CZ" sz="2800" b="1" dirty="0"/>
          </a:p>
          <a:p>
            <a:r>
              <a:rPr lang="cs-CZ" sz="2800" dirty="0"/>
              <a:t>Když mluvíme o individuálním přístupu, neznamená to, že má každé dítě úplně jinou výuku. Znamená to, že se snažíme </a:t>
            </a:r>
            <a:r>
              <a:rPr lang="cs-CZ" sz="2800" b="1" dirty="0"/>
              <a:t>přizpůsobit způsob učení tomu, jak se konkrétnímu dítěti nejlépe daří učit</a:t>
            </a:r>
            <a:r>
              <a:rPr lang="cs-CZ" sz="2800" dirty="0"/>
              <a:t>.</a:t>
            </a:r>
          </a:p>
          <a:p>
            <a:r>
              <a:rPr lang="cs-CZ" sz="2800" dirty="0"/>
              <a:t>Každé dítě je jiné – někdo potřebuje více času, jiný více vysvětlování, další si lépe pamatuje, když věci vidí nebo si je vyzkouší.</a:t>
            </a:r>
          </a:p>
          <a:p>
            <a:endParaRPr lang="pl-PL" sz="2800" dirty="0"/>
          </a:p>
          <a:p>
            <a:endParaRPr lang="cs-CZ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860611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2255697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1758435" y="1709291"/>
            <a:ext cx="109982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dirty="0"/>
          </a:p>
          <a:p>
            <a:pPr marL="514350" indent="-514350">
              <a:buAutoNum type="arabicPeriod"/>
            </a:pPr>
            <a:r>
              <a:rPr lang="cs-CZ" sz="2800" b="1" dirty="0"/>
              <a:t>Individuální přístup</a:t>
            </a:r>
          </a:p>
          <a:p>
            <a:endParaRPr lang="cs-CZ" sz="2800" b="1" dirty="0"/>
          </a:p>
          <a:p>
            <a:r>
              <a:rPr lang="cs-CZ" sz="2800" dirty="0"/>
              <a:t>Proto ve výuce například:</a:t>
            </a:r>
          </a:p>
          <a:p>
            <a:r>
              <a:rPr lang="cs-CZ" sz="2800" dirty="0"/>
              <a:t>- dáváme některým dětem více času na práci </a:t>
            </a:r>
          </a:p>
          <a:p>
            <a:r>
              <a:rPr lang="cs-CZ" sz="2800" dirty="0"/>
              <a:t>- vysvětlujeme učivo různými způsoby (slovně, obrázky, prakticky) </a:t>
            </a:r>
          </a:p>
          <a:p>
            <a:r>
              <a:rPr lang="cs-CZ" sz="2800" dirty="0"/>
              <a:t>- zadáváme úkoly v menších krocích </a:t>
            </a:r>
          </a:p>
          <a:p>
            <a:r>
              <a:rPr lang="cs-CZ" sz="2800" dirty="0"/>
              <a:t>- ověřujeme znalosti různou formou (ústně, písemně, prakticky) </a:t>
            </a:r>
          </a:p>
          <a:p>
            <a:r>
              <a:rPr lang="cs-CZ" sz="2800" dirty="0"/>
              <a:t>- pomáháme dítěti najít způsob, jak si látku lépe zapamatovat </a:t>
            </a:r>
          </a:p>
          <a:p>
            <a:r>
              <a:rPr lang="cs-CZ" sz="2800" dirty="0"/>
              <a:t>Důležité je, že </a:t>
            </a:r>
            <a:r>
              <a:rPr lang="cs-CZ" sz="2800" b="1" dirty="0"/>
              <a:t>cíl zůstává stejný</a:t>
            </a:r>
            <a:r>
              <a:rPr lang="cs-CZ" sz="2800" dirty="0"/>
              <a:t>, ale </a:t>
            </a:r>
            <a:r>
              <a:rPr lang="cs-CZ" sz="2800" b="1" dirty="0"/>
              <a:t>cesta k němu může být u každého dítěte trochu jiná</a:t>
            </a:r>
            <a:r>
              <a:rPr lang="cs-CZ" sz="2800" dirty="0"/>
              <a:t>.</a:t>
            </a:r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860611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419204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1915750" y="1250716"/>
            <a:ext cx="1099824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dirty="0"/>
          </a:p>
          <a:p>
            <a:r>
              <a:rPr lang="cs-CZ" sz="2800" b="1" dirty="0"/>
              <a:t>2. Spolupráce s odborníky</a:t>
            </a:r>
          </a:p>
          <a:p>
            <a:endParaRPr lang="cs-CZ" sz="2800" b="1" dirty="0"/>
          </a:p>
          <a:p>
            <a:r>
              <a:rPr lang="cs-CZ" sz="2800" dirty="0"/>
              <a:t>Spolupracujeme s:</a:t>
            </a:r>
          </a:p>
          <a:p>
            <a:r>
              <a:rPr lang="cs-CZ" sz="2800" dirty="0"/>
              <a:t>Pedagogicko-psychologickou poradnou</a:t>
            </a:r>
          </a:p>
          <a:p>
            <a:r>
              <a:rPr lang="cs-CZ" sz="2800" dirty="0"/>
              <a:t> </a:t>
            </a:r>
          </a:p>
          <a:p>
            <a:r>
              <a:rPr lang="cs-CZ" sz="2800" dirty="0"/>
              <a:t>Speciálně - pedagogickou poradnou</a:t>
            </a:r>
          </a:p>
          <a:p>
            <a:endParaRPr lang="cs-CZ" sz="2800" dirty="0"/>
          </a:p>
          <a:p>
            <a:r>
              <a:rPr lang="cs-CZ" sz="2800" dirty="0"/>
              <a:t>Středisko výchovné péče</a:t>
            </a:r>
          </a:p>
          <a:p>
            <a:endParaRPr lang="cs-CZ" sz="2800" dirty="0"/>
          </a:p>
          <a:p>
            <a:r>
              <a:rPr lang="cs-CZ" sz="2800" dirty="0"/>
              <a:t>Školním poradenským pracovištěm v naší škole (výchovný poradce, metodik prevence, školní psycholog)</a:t>
            </a:r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2650257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1935415" y="1683336"/>
            <a:ext cx="1099824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b="1" dirty="0"/>
          </a:p>
          <a:p>
            <a:r>
              <a:rPr lang="cs-CZ" sz="2800" b="1" dirty="0"/>
              <a:t>3. Individuální vzdělávací plán (IVP)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pro děti, které potřebují výraznější podporu ve vzdělávání.</a:t>
            </a:r>
          </a:p>
          <a:p>
            <a:r>
              <a:rPr lang="cs-CZ" sz="2800" dirty="0"/>
              <a:t>IVP upravuje především:</a:t>
            </a:r>
          </a:p>
          <a:p>
            <a:r>
              <a:rPr lang="cs-CZ" sz="2800" b="1" dirty="0"/>
              <a:t>Co se dítě učí</a:t>
            </a:r>
            <a:br>
              <a:rPr lang="cs-CZ" sz="2800" dirty="0"/>
            </a:br>
            <a:r>
              <a:rPr lang="cs-CZ" sz="2800" dirty="0"/>
              <a:t>→ někdy je učivo zjednodušené nebo zúžené na to podstatné </a:t>
            </a:r>
          </a:p>
          <a:p>
            <a:r>
              <a:rPr lang="cs-CZ" sz="2800" b="1" dirty="0"/>
              <a:t>Jak se dítě učí</a:t>
            </a:r>
            <a:br>
              <a:rPr lang="cs-CZ" sz="2800" dirty="0"/>
            </a:br>
            <a:r>
              <a:rPr lang="cs-CZ" sz="2800" dirty="0"/>
              <a:t>→ jiný způsob vysvětlování, více názornosti, více procvičování </a:t>
            </a:r>
          </a:p>
          <a:p>
            <a:r>
              <a:rPr lang="cs-CZ" sz="2800" b="1" dirty="0"/>
              <a:t>Jak rychle pracuje</a:t>
            </a:r>
            <a:br>
              <a:rPr lang="cs-CZ" sz="2800" dirty="0"/>
            </a:br>
            <a:r>
              <a:rPr lang="cs-CZ" sz="2800" dirty="0"/>
              <a:t>→ dítě může mít více času, pracuje vlastním tempem </a:t>
            </a:r>
          </a:p>
          <a:p>
            <a:r>
              <a:rPr lang="cs-CZ" sz="2800" b="1" dirty="0"/>
              <a:t>Jak se ověřují znalosti</a:t>
            </a:r>
            <a:br>
              <a:rPr lang="cs-CZ" sz="2800" dirty="0"/>
            </a:br>
            <a:r>
              <a:rPr lang="cs-CZ" sz="2800" dirty="0"/>
              <a:t>→ například místo písemky odpovídá ústně, používá pomůcky</a:t>
            </a:r>
          </a:p>
          <a:p>
            <a:pPr marL="457200" indent="-457200">
              <a:buFontTx/>
              <a:buChar char="-"/>
            </a:pPr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278106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2486021" y="1549533"/>
            <a:ext cx="1099824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b="1" dirty="0"/>
          </a:p>
          <a:p>
            <a:r>
              <a:rPr lang="cs-CZ" sz="2800" b="1" dirty="0"/>
              <a:t>3. Individuální vzdělávací plán (IVP)</a:t>
            </a:r>
          </a:p>
          <a:p>
            <a:r>
              <a:rPr lang="cs-CZ" sz="2800" dirty="0"/>
              <a:t>U některých dětí s IVP dochází také k tzv. </a:t>
            </a:r>
            <a:r>
              <a:rPr lang="cs-CZ" sz="2800" b="1" dirty="0"/>
              <a:t>úpravě výstupů</a:t>
            </a:r>
            <a:r>
              <a:rPr lang="cs-CZ" sz="2800" dirty="0"/>
              <a:t>.</a:t>
            </a:r>
          </a:p>
          <a:p>
            <a:r>
              <a:rPr lang="cs-CZ" sz="2800" dirty="0"/>
              <a:t>-dítě nemusí zvládnout úplně stejné množství </a:t>
            </a:r>
          </a:p>
          <a:p>
            <a:r>
              <a:rPr lang="cs-CZ" sz="2800" dirty="0"/>
              <a:t>nebo obtížnost učiva jako ostatní, může mít jiné učebnice </a:t>
            </a:r>
          </a:p>
          <a:p>
            <a:r>
              <a:rPr lang="cs-CZ" sz="2800" dirty="0"/>
              <a:t>pro děti s LMP, uvolněno z II. povinného cizího jazyka aj. </a:t>
            </a:r>
          </a:p>
          <a:p>
            <a:r>
              <a:rPr lang="cs-CZ" sz="2800" dirty="0"/>
              <a:t>-soustředíme se na to, co je pro něj důležité a zvládnutelné </a:t>
            </a:r>
          </a:p>
          <a:p>
            <a:r>
              <a:rPr lang="cs-CZ" sz="2800" dirty="0"/>
              <a:t>cíle jsou nastavené tak, aby byly reálné a dosažitelné </a:t>
            </a:r>
          </a:p>
          <a:p>
            <a:r>
              <a:rPr lang="cs-CZ" sz="2800" dirty="0"/>
              <a:t>Týká se to například dětí s výraznějšími obtížemi, jako jsou:</a:t>
            </a:r>
          </a:p>
          <a:p>
            <a:r>
              <a:rPr lang="cs-CZ" sz="2800" dirty="0"/>
              <a:t>-lehké mentální postižení (dříve označované jako LMP) </a:t>
            </a:r>
          </a:p>
          <a:p>
            <a:r>
              <a:rPr lang="cs-CZ" sz="2800" dirty="0"/>
              <a:t>-kombinované obtíže zdravotní i v učení </a:t>
            </a:r>
          </a:p>
          <a:p>
            <a:r>
              <a:rPr lang="cs-CZ" sz="2800" dirty="0"/>
              <a:t>nebo jiné dlouhodobé vzdělávací potíže</a:t>
            </a:r>
          </a:p>
          <a:p>
            <a:endParaRPr lang="cs-CZ" sz="2800" b="1" dirty="0"/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142305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2289376" y="1613118"/>
            <a:ext cx="1099824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b="1" dirty="0"/>
          </a:p>
          <a:p>
            <a:r>
              <a:rPr lang="cs-CZ" sz="2800" b="1" dirty="0"/>
              <a:t>4. Plán pedagogické podpory (PLPP)</a:t>
            </a:r>
          </a:p>
          <a:p>
            <a:r>
              <a:rPr lang="cs-CZ" sz="2800" dirty="0"/>
              <a:t>Plán pedagogické podpory je určen pro děti, které mají </a:t>
            </a:r>
          </a:p>
          <a:p>
            <a:r>
              <a:rPr lang="cs-CZ" sz="2800" b="1" dirty="0"/>
              <a:t>mírnější obtíže ve učení nebo chování</a:t>
            </a:r>
            <a:r>
              <a:rPr lang="cs-CZ" sz="2800" dirty="0"/>
              <a:t>, ale zatím nepotřebují </a:t>
            </a:r>
          </a:p>
          <a:p>
            <a:r>
              <a:rPr lang="cs-CZ" sz="2800" dirty="0"/>
              <a:t>podporu ve formě IVP.</a:t>
            </a:r>
            <a:endParaRPr lang="cs-CZ" sz="2800" b="1" dirty="0"/>
          </a:p>
          <a:p>
            <a:endParaRPr lang="cs-CZ" sz="2800" b="1" dirty="0"/>
          </a:p>
          <a:p>
            <a:r>
              <a:rPr lang="cs-CZ" sz="2800" b="1" dirty="0"/>
              <a:t>Pro jaké děti je PLPP vhodný</a:t>
            </a:r>
          </a:p>
          <a:p>
            <a:r>
              <a:rPr lang="cs-CZ" sz="2800" dirty="0"/>
              <a:t>PLPP vytváříme například pro děti, které:</a:t>
            </a:r>
          </a:p>
          <a:p>
            <a:r>
              <a:rPr lang="cs-CZ" sz="2800" dirty="0"/>
              <a:t>- mají potíže se čtením, psaním nebo počítáním </a:t>
            </a:r>
          </a:p>
          <a:p>
            <a:r>
              <a:rPr lang="cs-CZ" sz="2800" dirty="0"/>
              <a:t>-hůře se soustředí </a:t>
            </a:r>
          </a:p>
          <a:p>
            <a:r>
              <a:rPr lang="cs-CZ" sz="2800" dirty="0"/>
              <a:t>-potřebují více času na práci </a:t>
            </a:r>
          </a:p>
          <a:p>
            <a:r>
              <a:rPr lang="cs-CZ" sz="2800" dirty="0"/>
              <a:t>-procházejí náročnějším obdobím</a:t>
            </a:r>
          </a:p>
          <a:p>
            <a:endParaRPr lang="cs-CZ" sz="2800" b="1" dirty="0"/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4292702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2289376" y="1613118"/>
            <a:ext cx="1099824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b="1" dirty="0"/>
          </a:p>
          <a:p>
            <a:r>
              <a:rPr lang="cs-CZ" sz="2800" b="1" dirty="0"/>
              <a:t>4. Plán pedagogické podpory (PLPP)</a:t>
            </a:r>
          </a:p>
          <a:p>
            <a:endParaRPr lang="cs-CZ" sz="2800" b="1" dirty="0"/>
          </a:p>
          <a:p>
            <a:r>
              <a:rPr lang="cs-CZ" sz="2800" dirty="0"/>
              <a:t>PLPP může vzniknout dvěma způsoby:</a:t>
            </a:r>
          </a:p>
          <a:p>
            <a:r>
              <a:rPr lang="cs-CZ" sz="2800" b="1" dirty="0"/>
              <a:t>z iniciativy školy</a:t>
            </a:r>
            <a:br>
              <a:rPr lang="cs-CZ" sz="2800" dirty="0"/>
            </a:br>
            <a:r>
              <a:rPr lang="cs-CZ" sz="2800" dirty="0"/>
              <a:t>→ učitel si všimne obtíží a nastaví podporu </a:t>
            </a:r>
          </a:p>
          <a:p>
            <a:r>
              <a:rPr lang="cs-CZ" sz="2800" b="1" dirty="0"/>
              <a:t>na základě doporučení poradenského zařízení</a:t>
            </a:r>
            <a:br>
              <a:rPr lang="cs-CZ" sz="2800" dirty="0"/>
            </a:br>
            <a:r>
              <a:rPr lang="cs-CZ" sz="2800" dirty="0"/>
              <a:t>→ například pedagogicko-psychologická poradna může doporučit podpůrná opatření, která škola zapracuje právě do PLPP</a:t>
            </a:r>
          </a:p>
          <a:p>
            <a:endParaRPr lang="cs-CZ" sz="2800" b="1" dirty="0"/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3901143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0993C6A-2C39-4E1B-B1B2-C9AC0338827C}"/>
              </a:ext>
            </a:extLst>
          </p:cNvPr>
          <p:cNvSpPr txBox="1"/>
          <p:nvPr/>
        </p:nvSpPr>
        <p:spPr>
          <a:xfrm>
            <a:off x="2192594" y="1613118"/>
            <a:ext cx="1109503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b="1" dirty="0"/>
          </a:p>
          <a:p>
            <a:r>
              <a:rPr lang="cs-CZ" sz="2800" b="1" dirty="0"/>
              <a:t>4. Plán pedagogické podpory (PLPP)</a:t>
            </a:r>
          </a:p>
          <a:p>
            <a:endParaRPr lang="cs-CZ" sz="2800" b="1" dirty="0"/>
          </a:p>
          <a:p>
            <a:r>
              <a:rPr lang="cs-CZ" sz="2800" b="1" dirty="0"/>
              <a:t>Co to znamená v praxi</a:t>
            </a:r>
          </a:p>
          <a:p>
            <a:r>
              <a:rPr lang="cs-CZ" sz="2800" dirty="0"/>
              <a:t>PLPP je tedy:</a:t>
            </a:r>
          </a:p>
          <a:p>
            <a:r>
              <a:rPr lang="cs-CZ" sz="2800" dirty="0"/>
              <a:t>- pružný dokument </a:t>
            </a:r>
          </a:p>
          <a:p>
            <a:r>
              <a:rPr lang="cs-CZ" sz="2800" dirty="0"/>
              <a:t>- zaměřený na konkrétní potřeby dítěte </a:t>
            </a:r>
          </a:p>
          <a:p>
            <a:r>
              <a:rPr lang="cs-CZ" sz="2800" dirty="0"/>
              <a:t>- často první krok ještě před případným IVP </a:t>
            </a:r>
          </a:p>
          <a:p>
            <a:r>
              <a:rPr lang="cs-CZ" sz="2800" dirty="0"/>
              <a:t>Podpora může zahrnovat například:</a:t>
            </a:r>
          </a:p>
          <a:p>
            <a:r>
              <a:rPr lang="cs-CZ" sz="2800" dirty="0"/>
              <a:t>úpravu zadání úkolů, pomoc s organizací učení, doučování,</a:t>
            </a:r>
          </a:p>
          <a:p>
            <a:r>
              <a:rPr lang="cs-CZ" sz="2800" dirty="0"/>
              <a:t>více času na práci aj.</a:t>
            </a:r>
          </a:p>
          <a:p>
            <a:endParaRPr lang="cs-CZ" sz="2800" b="1" dirty="0"/>
          </a:p>
          <a:p>
            <a:endParaRPr lang="pl-PL" sz="2800" dirty="0"/>
          </a:p>
        </p:txBody>
      </p:sp>
      <p:pic>
        <p:nvPicPr>
          <p:cNvPr id="1026" name="Picture 2" descr="logo ZŠ - Štíty">
            <a:extLst>
              <a:ext uri="{FF2B5EF4-FFF2-40B4-BE49-F238E27FC236}">
                <a16:creationId xmlns:a16="http://schemas.microsoft.com/office/drawing/2014/main" id="{1B6963D6-4DC4-472D-8E24-AA32F01F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1" y="466445"/>
            <a:ext cx="2519549" cy="156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EB1839B7-4AF2-4E15-998E-8A588A1D12EE}"/>
              </a:ext>
            </a:extLst>
          </p:cNvPr>
          <p:cNvSpPr txBox="1"/>
          <p:nvPr/>
        </p:nvSpPr>
        <p:spPr>
          <a:xfrm>
            <a:off x="4249271" y="626203"/>
            <a:ext cx="5235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Arial" panose="020B0604020202020204" pitchFamily="34" charset="0"/>
                <a:cs typeface="Arial" panose="020B0604020202020204" pitchFamily="34" charset="0"/>
              </a:rPr>
              <a:t>ZŠ A MŠ ŠTÍTY</a:t>
            </a:r>
          </a:p>
        </p:txBody>
      </p:sp>
    </p:spTree>
    <p:extLst>
      <p:ext uri="{BB962C8B-B14F-4D97-AF65-F5344CB8AC3E}">
        <p14:creationId xmlns:p14="http://schemas.microsoft.com/office/powerpoint/2010/main" val="21910042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949</Words>
  <Application>Microsoft Office PowerPoint</Application>
  <PresentationFormat>Širokoúhlá obrazovka</PresentationFormat>
  <Paragraphs>148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Ilona Haasová</dc:creator>
  <cp:lastModifiedBy>Mgr. Ilona Haasová</cp:lastModifiedBy>
  <cp:revision>4</cp:revision>
  <dcterms:created xsi:type="dcterms:W3CDTF">2026-03-26T05:15:03Z</dcterms:created>
  <dcterms:modified xsi:type="dcterms:W3CDTF">2026-03-26T10:52:44Z</dcterms:modified>
</cp:coreProperties>
</file>