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58" r:id="rId5"/>
    <p:sldId id="271" r:id="rId6"/>
    <p:sldId id="270" r:id="rId7"/>
    <p:sldId id="272" r:id="rId8"/>
    <p:sldId id="264" r:id="rId9"/>
    <p:sldId id="265" r:id="rId10"/>
    <p:sldId id="266" r:id="rId11"/>
    <p:sldId id="273" r:id="rId12"/>
    <p:sldId id="259" r:id="rId13"/>
    <p:sldId id="260" r:id="rId14"/>
    <p:sldId id="261" r:id="rId15"/>
    <p:sldId id="257" r:id="rId16"/>
    <p:sldId id="263" r:id="rId17"/>
    <p:sldId id="267" r:id="rId1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092BA0-4042-474A-B1BD-6C11F8228B67}"/>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B6377254-31DF-42D9-82DF-C6EAC6BC5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4BB98EC-F939-4E98-8DC1-CFD7B2C242C8}"/>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5" name="Zástupný symbol pro zápatí 4">
            <a:extLst>
              <a:ext uri="{FF2B5EF4-FFF2-40B4-BE49-F238E27FC236}">
                <a16:creationId xmlns:a16="http://schemas.microsoft.com/office/drawing/2014/main" id="{D114CD43-D3FD-469C-B439-0C527223677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DF1EFF0-99BF-4FF6-93FC-1C896AAC7501}"/>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783871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E2C441-EEED-4E09-A331-0A8F39106213}"/>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7BD11CCA-81A3-4247-8936-745041F475BB}"/>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A5F906A-F122-41B9-A4E4-7D54804E8C3D}"/>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5" name="Zástupný symbol pro zápatí 4">
            <a:extLst>
              <a:ext uri="{FF2B5EF4-FFF2-40B4-BE49-F238E27FC236}">
                <a16:creationId xmlns:a16="http://schemas.microsoft.com/office/drawing/2014/main" id="{6E2FA1B1-B488-4F54-B8F6-68DC58B3B2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B6CD6AA-59AE-404A-87D3-BC2ED8B89517}"/>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841244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D8227C2-6253-4BA6-AD04-3190AA7485E4}"/>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55698D1B-77E1-4C87-86A1-B13D0F10455F}"/>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29A3210-5FD6-4E2D-87EC-1746095CD155}"/>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5" name="Zástupný symbol pro zápatí 4">
            <a:extLst>
              <a:ext uri="{FF2B5EF4-FFF2-40B4-BE49-F238E27FC236}">
                <a16:creationId xmlns:a16="http://schemas.microsoft.com/office/drawing/2014/main" id="{44EF4DCE-9CB4-41F4-98BA-4EA8B4422D4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ABD29F3-05C2-42E8-B7E4-F0DBDD056EDF}"/>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46003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589089-23AE-4A52-9F55-CC8D7608C978}"/>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C4892F98-EE65-40A2-813C-48BAC94FD74F}"/>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25D84FE-AC29-4FB2-AD07-5535CCE33021}"/>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5" name="Zástupný symbol pro zápatí 4">
            <a:extLst>
              <a:ext uri="{FF2B5EF4-FFF2-40B4-BE49-F238E27FC236}">
                <a16:creationId xmlns:a16="http://schemas.microsoft.com/office/drawing/2014/main" id="{FF557011-3C19-46A0-B9F5-C2FA840C9E1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90CE04F-AAF5-4738-BABA-C60C2E7EA930}"/>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33172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587995-59B2-4024-A7EA-E322E982868D}"/>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25846331-F607-4A8C-8BFB-772392AB74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97F268AB-ED33-46A7-8DE7-A6417C6AC254}"/>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5" name="Zástupný symbol pro zápatí 4">
            <a:extLst>
              <a:ext uri="{FF2B5EF4-FFF2-40B4-BE49-F238E27FC236}">
                <a16:creationId xmlns:a16="http://schemas.microsoft.com/office/drawing/2014/main" id="{46F42D77-AE83-4D5E-83A3-15ACEB1CE35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82E399F-5458-45F8-A1F1-D471C9462722}"/>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405462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3A6739-F5A9-4021-B4F9-D3A24C1ED861}"/>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1ADDF110-53EE-4CDD-B3CA-679CCBF7F2A4}"/>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295F48C7-8460-40AE-9546-05FEFE5F9080}"/>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CB62020D-378E-4C2B-9606-DB411D089265}"/>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6" name="Zástupný symbol pro zápatí 5">
            <a:extLst>
              <a:ext uri="{FF2B5EF4-FFF2-40B4-BE49-F238E27FC236}">
                <a16:creationId xmlns:a16="http://schemas.microsoft.com/office/drawing/2014/main" id="{FD2E1C64-B02B-4DAA-AA61-2425D1D054B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B896798-FF7C-4F3A-971E-CCE9B7C69686}"/>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3031805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D2416C-63AE-4A8E-BFC7-2B633BDA6C70}"/>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18C6148D-246D-433E-A8DE-BFC4DDA1BE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5A969B9B-13CC-42E9-9493-34F0014141CC}"/>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55B73844-78C2-4D2B-B617-CB866218D0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6BA646FB-B3A0-469D-923A-F5F408F26138}"/>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ED07465-9308-4508-8784-EC741D023400}"/>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8" name="Zástupný symbol pro zápatí 7">
            <a:extLst>
              <a:ext uri="{FF2B5EF4-FFF2-40B4-BE49-F238E27FC236}">
                <a16:creationId xmlns:a16="http://schemas.microsoft.com/office/drawing/2014/main" id="{1F2EA649-0C0C-40F9-853A-183594648D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FCD7CB0C-76E3-4A39-8E55-78F5E04B8334}"/>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54631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7F549-FF68-4EA1-A295-6CAA5BF14378}"/>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8370C00-6BB9-4846-B359-A2ABD5106E61}"/>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4" name="Zástupný symbol pro zápatí 3">
            <a:extLst>
              <a:ext uri="{FF2B5EF4-FFF2-40B4-BE49-F238E27FC236}">
                <a16:creationId xmlns:a16="http://schemas.microsoft.com/office/drawing/2014/main" id="{99875E12-5244-4D8F-9D55-7F621B6BFBAF}"/>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4B223EA0-F598-4606-B0F5-550FF1E9E5A6}"/>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98183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F01C40D7-5C70-42AD-86D9-C68F3954C36D}"/>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3" name="Zástupný symbol pro zápatí 2">
            <a:extLst>
              <a:ext uri="{FF2B5EF4-FFF2-40B4-BE49-F238E27FC236}">
                <a16:creationId xmlns:a16="http://schemas.microsoft.com/office/drawing/2014/main" id="{616404CF-2C3F-4B60-BB95-8F7577F8709D}"/>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85B6D9F2-B837-459C-9C4C-8EE6832F053D}"/>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038496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10A7D4-36C3-40B0-BA6C-60B101A5831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A2E49F53-CBB0-40AB-BD56-8BD8FF0F59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5D61F420-96CB-44A7-AE82-080D95C1B9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1AF19468-C29A-4897-806C-3BDAE9C2BAD0}"/>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6" name="Zástupný symbol pro zápatí 5">
            <a:extLst>
              <a:ext uri="{FF2B5EF4-FFF2-40B4-BE49-F238E27FC236}">
                <a16:creationId xmlns:a16="http://schemas.microsoft.com/office/drawing/2014/main" id="{64D990DC-50CB-42AE-9D3B-B186C1DFCE9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ED0A15D-397D-4073-9379-9AAA7273CAA9}"/>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14224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A1F5B0-4629-47D4-AA04-7351815DB86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4BB6BC0E-4718-401A-A0AF-75F03DA4FC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48FE7F99-0808-4924-8B59-8282C10DB4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B153A8D4-A583-4B9C-B90F-83650C02B921}"/>
              </a:ext>
            </a:extLst>
          </p:cNvPr>
          <p:cNvSpPr>
            <a:spLocks noGrp="1"/>
          </p:cNvSpPr>
          <p:nvPr>
            <p:ph type="dt" sz="half" idx="10"/>
          </p:nvPr>
        </p:nvSpPr>
        <p:spPr/>
        <p:txBody>
          <a:bodyPr/>
          <a:lstStyle/>
          <a:p>
            <a:fld id="{A2B1AD21-AD83-44CB-B20A-63CE8E2F9809}" type="datetimeFigureOut">
              <a:rPr lang="cs-CZ" smtClean="0"/>
              <a:t>15.01.2026</a:t>
            </a:fld>
            <a:endParaRPr lang="cs-CZ"/>
          </a:p>
        </p:txBody>
      </p:sp>
      <p:sp>
        <p:nvSpPr>
          <p:cNvPr id="6" name="Zástupný symbol pro zápatí 5">
            <a:extLst>
              <a:ext uri="{FF2B5EF4-FFF2-40B4-BE49-F238E27FC236}">
                <a16:creationId xmlns:a16="http://schemas.microsoft.com/office/drawing/2014/main" id="{93BC91A1-5FA4-4E14-A1D3-17300ED47E7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5FA2671-89AB-4832-A0BB-68705685D6FA}"/>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3170171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93CEF81-0CA3-4D02-B165-A255EA99FF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D2AF799E-4B6F-4509-8F32-EE9D74643D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3C8CFF0-945B-4764-8C20-122093C480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B1AD21-AD83-44CB-B20A-63CE8E2F9809}" type="datetimeFigureOut">
              <a:rPr lang="cs-CZ" smtClean="0"/>
              <a:t>15.01.2026</a:t>
            </a:fld>
            <a:endParaRPr lang="cs-CZ"/>
          </a:p>
        </p:txBody>
      </p:sp>
      <p:sp>
        <p:nvSpPr>
          <p:cNvPr id="5" name="Zástupný symbol pro zápatí 4">
            <a:extLst>
              <a:ext uri="{FF2B5EF4-FFF2-40B4-BE49-F238E27FC236}">
                <a16:creationId xmlns:a16="http://schemas.microsoft.com/office/drawing/2014/main" id="{1AAD287F-1F8E-4C08-BA49-EF230175BF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AF42239F-45E2-4AEE-B5DD-5ABFCCDB8B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4482B-E915-4410-B7A4-252491913D00}" type="slidenum">
              <a:rPr lang="cs-CZ" smtClean="0"/>
              <a:t>‹#›</a:t>
            </a:fld>
            <a:endParaRPr lang="cs-CZ"/>
          </a:p>
        </p:txBody>
      </p:sp>
    </p:spTree>
    <p:extLst>
      <p:ext uri="{BB962C8B-B14F-4D97-AF65-F5344CB8AC3E}">
        <p14:creationId xmlns:p14="http://schemas.microsoft.com/office/powerpoint/2010/main" val="754280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info.identitaobcana.cz/idp/" TargetMode="External"/><Relationship Id="rId2" Type="http://schemas.openxmlformats.org/officeDocument/2006/relationships/hyperlink" Target="https://www.identitaobcana.cz/" TargetMode="External"/><Relationship Id="rId1" Type="http://schemas.openxmlformats.org/officeDocument/2006/relationships/slideLayout" Target="../slideLayouts/slideLayout1.xml"/><Relationship Id="rId4" Type="http://schemas.openxmlformats.org/officeDocument/2006/relationships/hyperlink" Target="https://dipsy.cz/prihlaska/intro"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s://prijimacky.cermat.cz/files/files/dokumenty/Pravni-predpisy/Lex_Ukrajina/Lex_Ukrajina_67_2022_30-6-2022.pdf"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zsstity.cz/vychovny-poradce" TargetMode="External"/><Relationship Id="rId2" Type="http://schemas.openxmlformats.org/officeDocument/2006/relationships/hyperlink" Target="https://www.prihlaskynastredni.cz/zakladni-skola.php" TargetMode="External"/><Relationship Id="rId1" Type="http://schemas.openxmlformats.org/officeDocument/2006/relationships/slideLayout" Target="../slideLayouts/slideLayout1.xml"/><Relationship Id="rId5" Type="http://schemas.openxmlformats.org/officeDocument/2006/relationships/hyperlink" Target="https://www.prihlaskynastredni.cz/dotazy.php" TargetMode="External"/><Relationship Id="rId4" Type="http://schemas.openxmlformats.org/officeDocument/2006/relationships/hyperlink" Target="https://prijimacky.cermat.cz/menu/testova-zadani-k-procvicovani"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dipsy.gov.cz/prihlaska/intr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AC6746C3-6B62-4666-9A53-EF821996E647}"/>
              </a:ext>
            </a:extLst>
          </p:cNvPr>
          <p:cNvSpPr/>
          <p:nvPr/>
        </p:nvSpPr>
        <p:spPr>
          <a:xfrm>
            <a:off x="720511" y="197241"/>
            <a:ext cx="10966144" cy="1323439"/>
          </a:xfrm>
          <a:prstGeom prst="rect">
            <a:avLst/>
          </a:prstGeom>
          <a:noFill/>
        </p:spPr>
        <p:txBody>
          <a:bodyPr wrap="none" lIns="91440" tIns="45720" rIns="91440" bIns="45720">
            <a:spAutoFit/>
          </a:bodyPr>
          <a:lstStyle/>
          <a:p>
            <a:pPr algn="ctr"/>
            <a:r>
              <a:rPr lang="cs-CZ" sz="8000" b="1" cap="none" spc="0" dirty="0">
                <a:ln w="0"/>
                <a:solidFill>
                  <a:schemeClr val="accent1"/>
                </a:solidFill>
                <a:effectLst>
                  <a:outerShdw blurRad="38100" dist="25400" dir="5400000" algn="ctr" rotWithShape="0">
                    <a:srgbClr val="6E747A">
                      <a:alpha val="43000"/>
                    </a:srgbClr>
                  </a:outerShdw>
                </a:effectLst>
              </a:rPr>
              <a:t>JAK PODAT PŘIHLÁŠKU </a:t>
            </a:r>
            <a:r>
              <a:rPr lang="cs-CZ" sz="8000" b="1" cap="none" spc="0" dirty="0">
                <a:ln w="0"/>
                <a:solidFill>
                  <a:schemeClr val="accent1"/>
                </a:solidFill>
                <a:effectLst>
                  <a:outerShdw blurRad="38100" dist="25400" dir="5400000" algn="ctr" rotWithShape="0">
                    <a:srgbClr val="6E747A">
                      <a:alpha val="43000"/>
                    </a:srgbClr>
                  </a:outerShdw>
                </a:effectLst>
                <a:sym typeface="Wingdings" panose="05000000000000000000" pitchFamily="2" charset="2"/>
              </a:rPr>
              <a:t></a:t>
            </a:r>
            <a:endParaRPr lang="cs-CZ" sz="8000" b="1" cap="none" spc="0" dirty="0">
              <a:ln w="0"/>
              <a:solidFill>
                <a:schemeClr val="accent1"/>
              </a:solidFill>
              <a:effectLst>
                <a:outerShdw blurRad="38100" dist="25400" dir="5400000" algn="ctr" rotWithShape="0">
                  <a:srgbClr val="6E747A">
                    <a:alpha val="43000"/>
                  </a:srgbClr>
                </a:outerShdw>
              </a:effectLst>
            </a:endParaRPr>
          </a:p>
        </p:txBody>
      </p:sp>
      <p:sp>
        <p:nvSpPr>
          <p:cNvPr id="5" name="TextovéPole 4">
            <a:extLst>
              <a:ext uri="{FF2B5EF4-FFF2-40B4-BE49-F238E27FC236}">
                <a16:creationId xmlns:a16="http://schemas.microsoft.com/office/drawing/2014/main" id="{1C1C100A-87CF-405B-BE37-FD8017FB677A}"/>
              </a:ext>
            </a:extLst>
          </p:cNvPr>
          <p:cNvSpPr txBox="1"/>
          <p:nvPr/>
        </p:nvSpPr>
        <p:spPr>
          <a:xfrm>
            <a:off x="1138518" y="1520680"/>
            <a:ext cx="9646024" cy="461665"/>
          </a:xfrm>
          <a:prstGeom prst="rect">
            <a:avLst/>
          </a:prstGeom>
          <a:noFill/>
        </p:spPr>
        <p:txBody>
          <a:bodyPr wrap="square" rtlCol="0">
            <a:spAutoFit/>
          </a:bodyPr>
          <a:lstStyle/>
          <a:p>
            <a:r>
              <a:rPr lang="cs-CZ" sz="2400" b="1" dirty="0"/>
              <a:t>Máte na výběr dva různé způsoby, jak podat přihlášku na střední školy.</a:t>
            </a:r>
          </a:p>
        </p:txBody>
      </p:sp>
      <p:sp>
        <p:nvSpPr>
          <p:cNvPr id="6" name="TextovéPole 5">
            <a:extLst>
              <a:ext uri="{FF2B5EF4-FFF2-40B4-BE49-F238E27FC236}">
                <a16:creationId xmlns:a16="http://schemas.microsoft.com/office/drawing/2014/main" id="{CF4E2AD1-D30C-4B58-AA68-4A0A14A68676}"/>
              </a:ext>
            </a:extLst>
          </p:cNvPr>
          <p:cNvSpPr txBox="1"/>
          <p:nvPr/>
        </p:nvSpPr>
        <p:spPr>
          <a:xfrm>
            <a:off x="493058" y="2205318"/>
            <a:ext cx="11483789" cy="1015663"/>
          </a:xfrm>
          <a:prstGeom prst="rect">
            <a:avLst/>
          </a:prstGeom>
          <a:noFill/>
        </p:spPr>
        <p:txBody>
          <a:bodyPr wrap="square" rtlCol="0">
            <a:spAutoFit/>
          </a:bodyPr>
          <a:lstStyle/>
          <a:p>
            <a:pPr marL="342900" indent="-342900">
              <a:buAutoNum type="arabicPeriod"/>
            </a:pPr>
            <a:r>
              <a:rPr lang="cs-CZ" sz="2000" b="1" dirty="0"/>
              <a:t>Elektronicky (s ověřenou elektronickou identitou NIA – </a:t>
            </a:r>
          </a:p>
          <a:p>
            <a:r>
              <a:rPr lang="cs-CZ" sz="2000" b="1" dirty="0"/>
              <a:t>nejčastěji </a:t>
            </a:r>
            <a:r>
              <a:rPr lang="cs-CZ" sz="2000" b="1" i="1" dirty="0"/>
              <a:t>Mobilní klíč </a:t>
            </a:r>
            <a:r>
              <a:rPr lang="cs-CZ" sz="2000" b="1" i="1" dirty="0" err="1"/>
              <a:t>eGovernmentu</a:t>
            </a:r>
            <a:r>
              <a:rPr lang="cs-CZ" sz="2000" b="1" dirty="0"/>
              <a:t> a </a:t>
            </a:r>
            <a:r>
              <a:rPr lang="cs-CZ" sz="2000" b="1" i="1" dirty="0"/>
              <a:t>Bankovní identita</a:t>
            </a:r>
            <a:r>
              <a:rPr lang="cs-CZ" sz="2000" b="1" dirty="0"/>
              <a:t>, případně </a:t>
            </a:r>
            <a:r>
              <a:rPr lang="cs-CZ" sz="2000" b="1" dirty="0" err="1"/>
              <a:t>mojeID</a:t>
            </a:r>
            <a:r>
              <a:rPr lang="cs-CZ" sz="2000" b="1" dirty="0"/>
              <a:t> nebo další způsoby dle NIA).</a:t>
            </a:r>
            <a:br>
              <a:rPr lang="cs-CZ" sz="2000" b="1" dirty="0"/>
            </a:br>
            <a:r>
              <a:rPr lang="cs-CZ" sz="2000" b="1" dirty="0"/>
              <a:t>Podrobnosti k ověření identity naleznete na </a:t>
            </a:r>
            <a:r>
              <a:rPr lang="cs-CZ" sz="2000" b="1" dirty="0">
                <a:hlinkClick r:id="rId2"/>
              </a:rPr>
              <a:t>identitaobcana.cz</a:t>
            </a:r>
            <a:r>
              <a:rPr lang="cs-CZ" sz="2000" b="1" dirty="0"/>
              <a:t> nebo </a:t>
            </a:r>
            <a:r>
              <a:rPr lang="cs-CZ" sz="2000" b="1" dirty="0">
                <a:hlinkClick r:id="rId3"/>
              </a:rPr>
              <a:t>info.identitaobcana.cz</a:t>
            </a:r>
            <a:endParaRPr lang="cs-CZ" sz="2000" b="1" dirty="0"/>
          </a:p>
        </p:txBody>
      </p:sp>
      <p:sp>
        <p:nvSpPr>
          <p:cNvPr id="8" name="TextovéPole 7">
            <a:extLst>
              <a:ext uri="{FF2B5EF4-FFF2-40B4-BE49-F238E27FC236}">
                <a16:creationId xmlns:a16="http://schemas.microsoft.com/office/drawing/2014/main" id="{275BA5A6-8575-4C44-81CA-D828708D7ACB}"/>
              </a:ext>
            </a:extLst>
          </p:cNvPr>
          <p:cNvSpPr txBox="1"/>
          <p:nvPr/>
        </p:nvSpPr>
        <p:spPr>
          <a:xfrm>
            <a:off x="493058" y="3567229"/>
            <a:ext cx="5019451" cy="400110"/>
          </a:xfrm>
          <a:prstGeom prst="rect">
            <a:avLst/>
          </a:prstGeom>
          <a:noFill/>
        </p:spPr>
        <p:txBody>
          <a:bodyPr wrap="none" rtlCol="0">
            <a:spAutoFit/>
          </a:bodyPr>
          <a:lstStyle/>
          <a:p>
            <a:r>
              <a:rPr lang="cs-CZ" sz="2000" b="1" dirty="0"/>
              <a:t>2. Podáním vyplněného tiskopisu s přílohami.</a:t>
            </a:r>
          </a:p>
        </p:txBody>
      </p:sp>
      <p:sp>
        <p:nvSpPr>
          <p:cNvPr id="9" name="TextovéPole 8">
            <a:extLst>
              <a:ext uri="{FF2B5EF4-FFF2-40B4-BE49-F238E27FC236}">
                <a16:creationId xmlns:a16="http://schemas.microsoft.com/office/drawing/2014/main" id="{06C81FA3-3E7A-45DB-AC99-2BA09AF0F283}"/>
              </a:ext>
            </a:extLst>
          </p:cNvPr>
          <p:cNvSpPr txBox="1"/>
          <p:nvPr/>
        </p:nvSpPr>
        <p:spPr>
          <a:xfrm>
            <a:off x="528554" y="4430331"/>
            <a:ext cx="5172570" cy="677108"/>
          </a:xfrm>
          <a:prstGeom prst="rect">
            <a:avLst/>
          </a:prstGeom>
          <a:noFill/>
        </p:spPr>
        <p:txBody>
          <a:bodyPr wrap="none" rtlCol="0">
            <a:spAutoFit/>
          </a:bodyPr>
          <a:lstStyle/>
          <a:p>
            <a:r>
              <a:rPr lang="cs-CZ" sz="2000" b="1" dirty="0"/>
              <a:t>- Digitální systém pro podávání přihlášek </a:t>
            </a:r>
            <a:r>
              <a:rPr lang="cs-CZ" sz="2000" b="1" dirty="0">
                <a:hlinkClick r:id="rId4"/>
              </a:rPr>
              <a:t>DIPSY</a:t>
            </a:r>
            <a:endParaRPr lang="cs-CZ" sz="2000" b="1" dirty="0"/>
          </a:p>
          <a:p>
            <a:endParaRPr lang="cs-CZ" dirty="0"/>
          </a:p>
        </p:txBody>
      </p:sp>
      <p:sp>
        <p:nvSpPr>
          <p:cNvPr id="13" name="TextovéPole 12">
            <a:extLst>
              <a:ext uri="{FF2B5EF4-FFF2-40B4-BE49-F238E27FC236}">
                <a16:creationId xmlns:a16="http://schemas.microsoft.com/office/drawing/2014/main" id="{42922477-7238-4967-A145-BCF87E5C4287}"/>
              </a:ext>
            </a:extLst>
          </p:cNvPr>
          <p:cNvSpPr txBox="1"/>
          <p:nvPr/>
        </p:nvSpPr>
        <p:spPr>
          <a:xfrm flipH="1">
            <a:off x="469316" y="4968939"/>
            <a:ext cx="11217338" cy="1631216"/>
          </a:xfrm>
          <a:prstGeom prst="rect">
            <a:avLst/>
          </a:prstGeom>
          <a:noFill/>
        </p:spPr>
        <p:txBody>
          <a:bodyPr wrap="square" rtlCol="0">
            <a:spAutoFit/>
          </a:bodyPr>
          <a:lstStyle/>
          <a:p>
            <a:r>
              <a:rPr lang="cs-CZ" sz="2000" b="1" dirty="0">
                <a:solidFill>
                  <a:srgbClr val="0070C0"/>
                </a:solidFill>
              </a:rPr>
              <a:t>Termín podání přihlášek do 1. kola</a:t>
            </a:r>
          </a:p>
          <a:p>
            <a:r>
              <a:rPr lang="cs-CZ" sz="2000" b="1" dirty="0"/>
              <a:t>Od 1. února do 20. února 2026 - podání přihlášky do maturitních i nematuritních oborů.</a:t>
            </a:r>
          </a:p>
          <a:p>
            <a:endParaRPr lang="cs-CZ" sz="2000" b="1" dirty="0"/>
          </a:p>
          <a:p>
            <a:r>
              <a:rPr lang="cs-CZ" sz="2000" b="1" dirty="0"/>
              <a:t>V roce 2026 mají přihlášky do oborů s talentovou zkouškou shodný termín podání přihlášky, jako ostatní obory.</a:t>
            </a:r>
          </a:p>
        </p:txBody>
      </p:sp>
    </p:spTree>
    <p:extLst>
      <p:ext uri="{BB962C8B-B14F-4D97-AF65-F5344CB8AC3E}">
        <p14:creationId xmlns:p14="http://schemas.microsoft.com/office/powerpoint/2010/main" val="1404292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66E07A78-1809-4BC1-B851-C39FDDBABBE3}"/>
              </a:ext>
            </a:extLst>
          </p:cNvPr>
          <p:cNvSpPr txBox="1"/>
          <p:nvPr/>
        </p:nvSpPr>
        <p:spPr>
          <a:xfrm>
            <a:off x="322729" y="1064198"/>
            <a:ext cx="11546542" cy="4401205"/>
          </a:xfrm>
          <a:prstGeom prst="rect">
            <a:avLst/>
          </a:prstGeom>
          <a:noFill/>
        </p:spPr>
        <p:txBody>
          <a:bodyPr wrap="square" rtlCol="0">
            <a:spAutoFit/>
          </a:bodyPr>
          <a:lstStyle/>
          <a:p>
            <a:endParaRPr lang="cs-CZ" sz="2000" b="1" dirty="0"/>
          </a:p>
          <a:p>
            <a:r>
              <a:rPr lang="cs-CZ" sz="2000" b="1" dirty="0"/>
              <a:t>Střední školy musí ve 2. kole zohlednit výsledky jednotné přijímací zkoušky (JPZ) z 1. kola (opět s vlivem minimálně 60 %, resp. 40 % u gymnázií se sportovní přípravou).</a:t>
            </a:r>
          </a:p>
          <a:p>
            <a:endParaRPr lang="cs-CZ" sz="2000" b="1" dirty="0"/>
          </a:p>
          <a:p>
            <a:r>
              <a:rPr lang="cs-CZ" sz="2000" b="1" dirty="0">
                <a:solidFill>
                  <a:srgbClr val="0070C0"/>
                </a:solidFill>
              </a:rPr>
              <a:t>Termín zahájení 2. kola</a:t>
            </a:r>
          </a:p>
          <a:p>
            <a:r>
              <a:rPr lang="cs-CZ" sz="2000" b="1" dirty="0"/>
              <a:t>19. května 2026 - zveřejnění kompletního seznamu škol vypisujících 2. kolo přijímacího řízení bude na stránkách systému i s volnou kapacitou v jednotlivých oborech vzdělání.</a:t>
            </a:r>
          </a:p>
          <a:p>
            <a:endParaRPr lang="cs-CZ" sz="2000" b="1" dirty="0"/>
          </a:p>
          <a:p>
            <a:r>
              <a:rPr lang="cs-CZ" sz="2000" b="1" dirty="0"/>
              <a:t>Termín podání přihlášek do 2. kola</a:t>
            </a:r>
          </a:p>
          <a:p>
            <a:endParaRPr lang="cs-CZ" sz="2000" b="1" dirty="0"/>
          </a:p>
          <a:p>
            <a:r>
              <a:rPr lang="cs-CZ" sz="2000" b="1" dirty="0"/>
              <a:t>Od 19.5. do 25. května 2026 - podání přihlášek do 2. kola</a:t>
            </a:r>
          </a:p>
          <a:p>
            <a:endParaRPr lang="cs-CZ" sz="2000" b="1" dirty="0"/>
          </a:p>
          <a:p>
            <a:r>
              <a:rPr lang="cs-CZ" sz="2000" b="1" dirty="0"/>
              <a:t>Termíny 2. kola školních přijímacích zkoušek</a:t>
            </a:r>
          </a:p>
          <a:p>
            <a:r>
              <a:rPr lang="cs-CZ" sz="2000" b="1" dirty="0"/>
              <a:t>od 8. do 12. června 2026 - talentové a školní přijímací zkoušky</a:t>
            </a:r>
          </a:p>
        </p:txBody>
      </p:sp>
      <p:sp>
        <p:nvSpPr>
          <p:cNvPr id="6" name="TextovéPole 5">
            <a:extLst>
              <a:ext uri="{FF2B5EF4-FFF2-40B4-BE49-F238E27FC236}">
                <a16:creationId xmlns:a16="http://schemas.microsoft.com/office/drawing/2014/main" id="{78C74BA3-F085-4E74-84A3-45B199B3B11E}"/>
              </a:ext>
            </a:extLst>
          </p:cNvPr>
          <p:cNvSpPr txBox="1"/>
          <p:nvPr/>
        </p:nvSpPr>
        <p:spPr>
          <a:xfrm>
            <a:off x="322729" y="5941323"/>
            <a:ext cx="8095129" cy="707886"/>
          </a:xfrm>
          <a:prstGeom prst="rect">
            <a:avLst/>
          </a:prstGeom>
          <a:noFill/>
        </p:spPr>
        <p:txBody>
          <a:bodyPr wrap="square" rtlCol="0">
            <a:spAutoFit/>
          </a:bodyPr>
          <a:lstStyle/>
          <a:p>
            <a:r>
              <a:rPr lang="cs-CZ" sz="2000" b="1" dirty="0">
                <a:solidFill>
                  <a:srgbClr val="0070C0"/>
                </a:solidFill>
              </a:rPr>
              <a:t>Další důležité data</a:t>
            </a:r>
          </a:p>
          <a:p>
            <a:r>
              <a:rPr lang="cs-CZ" sz="2000" b="1" dirty="0"/>
              <a:t>23. června 2026 - ředitel školy zveřejní výsledky</a:t>
            </a:r>
          </a:p>
        </p:txBody>
      </p:sp>
      <p:sp>
        <p:nvSpPr>
          <p:cNvPr id="2" name="Obdélník 1">
            <a:extLst>
              <a:ext uri="{FF2B5EF4-FFF2-40B4-BE49-F238E27FC236}">
                <a16:creationId xmlns:a16="http://schemas.microsoft.com/office/drawing/2014/main" id="{7F624B1E-C97F-4E9F-8B3A-9F12843B3FEB}"/>
              </a:ext>
            </a:extLst>
          </p:cNvPr>
          <p:cNvSpPr/>
          <p:nvPr/>
        </p:nvSpPr>
        <p:spPr>
          <a:xfrm>
            <a:off x="322729" y="289919"/>
            <a:ext cx="9999407" cy="646331"/>
          </a:xfrm>
          <a:prstGeom prst="rect">
            <a:avLst/>
          </a:prstGeom>
        </p:spPr>
        <p:txBody>
          <a:bodyPr wrap="square">
            <a:spAutoFit/>
          </a:bodyPr>
          <a:lstStyle/>
          <a:p>
            <a:r>
              <a:rPr lang="cs-CZ" b="1" dirty="0">
                <a:solidFill>
                  <a:srgbClr val="FF0000"/>
                </a:solidFill>
              </a:rPr>
              <a:t>2. kolo přijímacích zkoušek slouží výhradně pro uchazeče, kteří nebyli přijati v 1. kole nebo se vzdali přijetí, nebo se v 1. kole nikam nehlásili</a:t>
            </a:r>
            <a:r>
              <a:rPr lang="cs-CZ" dirty="0"/>
              <a:t>.</a:t>
            </a:r>
          </a:p>
        </p:txBody>
      </p:sp>
    </p:spTree>
    <p:extLst>
      <p:ext uri="{BB962C8B-B14F-4D97-AF65-F5344CB8AC3E}">
        <p14:creationId xmlns:p14="http://schemas.microsoft.com/office/powerpoint/2010/main" val="112290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a:extLst>
              <a:ext uri="{FF2B5EF4-FFF2-40B4-BE49-F238E27FC236}">
                <a16:creationId xmlns:a16="http://schemas.microsoft.com/office/drawing/2014/main" id="{DE25FB41-3B09-47B7-8EAA-04DAA572DF3E}"/>
              </a:ext>
            </a:extLst>
          </p:cNvPr>
          <p:cNvSpPr/>
          <p:nvPr/>
        </p:nvSpPr>
        <p:spPr>
          <a:xfrm>
            <a:off x="393290" y="371619"/>
            <a:ext cx="11189110" cy="646331"/>
          </a:xfrm>
          <a:prstGeom prst="rect">
            <a:avLst/>
          </a:prstGeom>
        </p:spPr>
        <p:txBody>
          <a:bodyPr wrap="square">
            <a:spAutoFit/>
          </a:bodyPr>
          <a:lstStyle/>
          <a:p>
            <a:r>
              <a:rPr lang="cs-CZ" b="1" dirty="0"/>
              <a:t>3. a další kolo přijímacích zkoušek slouží výhradně pro uchazeče, kteří nebyli přijati v 1. ani 2. kole, nebo se vzdali přijetí, nebo se v 1. a 2. kole nikam nehlásili.</a:t>
            </a:r>
          </a:p>
        </p:txBody>
      </p:sp>
      <p:sp>
        <p:nvSpPr>
          <p:cNvPr id="10" name="Obdélník 9">
            <a:extLst>
              <a:ext uri="{FF2B5EF4-FFF2-40B4-BE49-F238E27FC236}">
                <a16:creationId xmlns:a16="http://schemas.microsoft.com/office/drawing/2014/main" id="{DAF7EA94-2AB9-4322-9D3E-26C8FD888E99}"/>
              </a:ext>
            </a:extLst>
          </p:cNvPr>
          <p:cNvSpPr/>
          <p:nvPr/>
        </p:nvSpPr>
        <p:spPr>
          <a:xfrm>
            <a:off x="393290" y="1392478"/>
            <a:ext cx="11798710" cy="923330"/>
          </a:xfrm>
          <a:prstGeom prst="rect">
            <a:avLst/>
          </a:prstGeom>
        </p:spPr>
        <p:txBody>
          <a:bodyPr wrap="square">
            <a:spAutoFit/>
          </a:bodyPr>
          <a:lstStyle/>
          <a:p>
            <a:r>
              <a:rPr lang="cs-CZ" b="1" dirty="0"/>
              <a:t>Třetí a další kola přijímacího řízení</a:t>
            </a:r>
          </a:p>
          <a:p>
            <a:r>
              <a:rPr lang="cs-CZ" dirty="0"/>
              <a:t>Třetí a další kola již nejsou centrálně řízena a jejich termíny a způsob konání jsou zcela na rozhodnutí škol. Termín pro podávání přihlášek smí být ředitelem školy stanoven nejdříve na 7. den od vydání rozhodnutí v kole předchozím.</a:t>
            </a:r>
          </a:p>
        </p:txBody>
      </p:sp>
      <p:sp>
        <p:nvSpPr>
          <p:cNvPr id="11" name="Obdélník 10">
            <a:extLst>
              <a:ext uri="{FF2B5EF4-FFF2-40B4-BE49-F238E27FC236}">
                <a16:creationId xmlns:a16="http://schemas.microsoft.com/office/drawing/2014/main" id="{64C0DC38-2C85-4716-8A16-E984E85FED17}"/>
              </a:ext>
            </a:extLst>
          </p:cNvPr>
          <p:cNvSpPr/>
          <p:nvPr/>
        </p:nvSpPr>
        <p:spPr>
          <a:xfrm>
            <a:off x="285136" y="2657137"/>
            <a:ext cx="11906864" cy="923330"/>
          </a:xfrm>
          <a:prstGeom prst="rect">
            <a:avLst/>
          </a:prstGeom>
        </p:spPr>
        <p:txBody>
          <a:bodyPr wrap="square">
            <a:spAutoFit/>
          </a:bodyPr>
          <a:lstStyle/>
          <a:p>
            <a:r>
              <a:rPr lang="cs-CZ" b="1" dirty="0"/>
              <a:t>Způsob podání přihlášky do 3. a dalších kol</a:t>
            </a:r>
          </a:p>
          <a:p>
            <a:r>
              <a:rPr lang="cs-CZ" dirty="0"/>
              <a:t>Přihláška se podává výhradně na listinném tiskopisu (osobním doručením do školy, poštou, datovou schránkou). Elektronické podání není možné. Na každou školu uchazeč podá přihlášku s vyplněnými obory pouze této školy.</a:t>
            </a:r>
          </a:p>
        </p:txBody>
      </p:sp>
      <p:sp>
        <p:nvSpPr>
          <p:cNvPr id="12" name="Obdélník 11">
            <a:extLst>
              <a:ext uri="{FF2B5EF4-FFF2-40B4-BE49-F238E27FC236}">
                <a16:creationId xmlns:a16="http://schemas.microsoft.com/office/drawing/2014/main" id="{39AA1C6C-42B0-42AD-BF98-DBBD27C1EE70}"/>
              </a:ext>
            </a:extLst>
          </p:cNvPr>
          <p:cNvSpPr/>
          <p:nvPr/>
        </p:nvSpPr>
        <p:spPr>
          <a:xfrm>
            <a:off x="609600" y="3921796"/>
            <a:ext cx="10825316" cy="369332"/>
          </a:xfrm>
          <a:prstGeom prst="rect">
            <a:avLst/>
          </a:prstGeom>
        </p:spPr>
        <p:txBody>
          <a:bodyPr wrap="square">
            <a:spAutoFit/>
          </a:bodyPr>
          <a:lstStyle/>
          <a:p>
            <a:r>
              <a:rPr lang="cs-CZ" dirty="0"/>
              <a:t>Počet škol/oborů vzdělání, na které se lze přihlásit, není omezen. </a:t>
            </a:r>
            <a:r>
              <a:rPr lang="cs-CZ" dirty="0" err="1"/>
              <a:t>Prioritizace</a:t>
            </a:r>
            <a:r>
              <a:rPr lang="cs-CZ" dirty="0"/>
              <a:t> se neaplikuje.</a:t>
            </a:r>
          </a:p>
        </p:txBody>
      </p:sp>
    </p:spTree>
    <p:extLst>
      <p:ext uri="{BB962C8B-B14F-4D97-AF65-F5344CB8AC3E}">
        <p14:creationId xmlns:p14="http://schemas.microsoft.com/office/powerpoint/2010/main" val="3019714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C0F97DB0-D744-4BB2-B2D4-9A13CDE1F86D}"/>
              </a:ext>
            </a:extLst>
          </p:cNvPr>
          <p:cNvSpPr txBox="1"/>
          <p:nvPr/>
        </p:nvSpPr>
        <p:spPr>
          <a:xfrm>
            <a:off x="914400" y="3245225"/>
            <a:ext cx="10372165" cy="2554545"/>
          </a:xfrm>
          <a:prstGeom prst="rect">
            <a:avLst/>
          </a:prstGeom>
          <a:noFill/>
        </p:spPr>
        <p:txBody>
          <a:bodyPr wrap="square" rtlCol="0">
            <a:spAutoFit/>
          </a:bodyPr>
          <a:lstStyle/>
          <a:p>
            <a:r>
              <a:rPr lang="cs-CZ" sz="2000" b="1" dirty="0">
                <a:solidFill>
                  <a:srgbClr val="0070C0"/>
                </a:solidFill>
              </a:rPr>
              <a:t>Časový limit a povolené pomůcky</a:t>
            </a:r>
          </a:p>
          <a:p>
            <a:endParaRPr lang="cs-CZ" sz="2000" b="1" dirty="0"/>
          </a:p>
          <a:p>
            <a:r>
              <a:rPr lang="cs-CZ" sz="2000" b="1" dirty="0"/>
              <a:t>Časový limit pro test z českého jazyka a literatury je 60 minut, na test z matematiky je vyhrazeno 70 minut. </a:t>
            </a:r>
          </a:p>
          <a:p>
            <a:r>
              <a:rPr lang="cs-CZ" sz="2000" b="1" dirty="0"/>
              <a:t>Povolenými pomůckami při konání testů je pouze modře či černě píšící propisovací tužka (nelze používat </a:t>
            </a:r>
            <a:r>
              <a:rPr lang="cs-CZ" sz="2000" b="1" dirty="0" err="1"/>
              <a:t>gumovací</a:t>
            </a:r>
            <a:r>
              <a:rPr lang="cs-CZ" sz="2000" b="1" dirty="0"/>
              <a:t> pera), u matematiky navíc obyčejná tužka a rýsovací potřeby. U zkoušky je zakázané používat slovníky, Pravidla českého pravopisu, kalkulačku či matematicko-fyzikální tabulky.</a:t>
            </a:r>
          </a:p>
        </p:txBody>
      </p:sp>
      <p:sp>
        <p:nvSpPr>
          <p:cNvPr id="5" name="TextovéPole 4">
            <a:extLst>
              <a:ext uri="{FF2B5EF4-FFF2-40B4-BE49-F238E27FC236}">
                <a16:creationId xmlns:a16="http://schemas.microsoft.com/office/drawing/2014/main" id="{B4915E19-D2F5-4BF2-953C-E7B612C33577}"/>
              </a:ext>
            </a:extLst>
          </p:cNvPr>
          <p:cNvSpPr txBox="1"/>
          <p:nvPr/>
        </p:nvSpPr>
        <p:spPr>
          <a:xfrm>
            <a:off x="914400" y="694561"/>
            <a:ext cx="10515600" cy="2523768"/>
          </a:xfrm>
          <a:prstGeom prst="rect">
            <a:avLst/>
          </a:prstGeom>
          <a:noFill/>
        </p:spPr>
        <p:txBody>
          <a:bodyPr wrap="square" rtlCol="0">
            <a:spAutoFit/>
          </a:bodyPr>
          <a:lstStyle/>
          <a:p>
            <a:r>
              <a:rPr lang="cs-CZ" sz="2000" b="1" dirty="0">
                <a:solidFill>
                  <a:srgbClr val="0070C0"/>
                </a:solidFill>
              </a:rPr>
              <a:t>Jednotné testy</a:t>
            </a:r>
          </a:p>
          <a:p>
            <a:endParaRPr lang="cs-CZ" sz="2000" b="1" dirty="0"/>
          </a:p>
          <a:p>
            <a:r>
              <a:rPr lang="cs-CZ" sz="2000" b="1" dirty="0"/>
              <a:t>Jednotná přijímací zkouška se skládá ze dvou písemných testů: z českého jazyka a literatury a z matematiky. Varianty testů jsou různé.</a:t>
            </a:r>
          </a:p>
          <a:p>
            <a:r>
              <a:rPr lang="cs-CZ" sz="2000" b="1" dirty="0"/>
              <a:t>Maximální možný počet dosažených bodů v testech z matematiky i českého jazyka a literatury je 50 bodů. Minimální hranice úspěšnosti není centrálně stanovena, školy si však mohou minimální hranici stanovit samy v rámci kritérií pro přijetí.</a:t>
            </a:r>
          </a:p>
          <a:p>
            <a:endParaRPr lang="cs-CZ" dirty="0"/>
          </a:p>
        </p:txBody>
      </p:sp>
    </p:spTree>
    <p:extLst>
      <p:ext uri="{BB962C8B-B14F-4D97-AF65-F5344CB8AC3E}">
        <p14:creationId xmlns:p14="http://schemas.microsoft.com/office/powerpoint/2010/main" val="230365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AA2C41F7-E7B4-42AA-8C1C-9FD529B0F08D}"/>
              </a:ext>
            </a:extLst>
          </p:cNvPr>
          <p:cNvSpPr txBox="1"/>
          <p:nvPr/>
        </p:nvSpPr>
        <p:spPr>
          <a:xfrm>
            <a:off x="932329" y="995082"/>
            <a:ext cx="10793506" cy="1877437"/>
          </a:xfrm>
          <a:prstGeom prst="rect">
            <a:avLst/>
          </a:prstGeom>
          <a:noFill/>
        </p:spPr>
        <p:txBody>
          <a:bodyPr wrap="square" rtlCol="0">
            <a:spAutoFit/>
          </a:bodyPr>
          <a:lstStyle/>
          <a:p>
            <a:r>
              <a:rPr lang="cs-CZ" sz="2000" b="1" dirty="0">
                <a:solidFill>
                  <a:srgbClr val="0070C0"/>
                </a:solidFill>
              </a:rPr>
              <a:t>Úpravy podmínek</a:t>
            </a:r>
          </a:p>
          <a:p>
            <a:endParaRPr lang="cs-CZ" b="1" dirty="0"/>
          </a:p>
          <a:p>
            <a:r>
              <a:rPr lang="cs-CZ" sz="2000" b="1" dirty="0"/>
              <a:t>Uchazeči se speciálními vzdělávacími potřebami, kteří odevzdali společně s přihláškou </a:t>
            </a:r>
            <a:r>
              <a:rPr lang="cs-CZ" sz="2000" b="1" dirty="0">
                <a:solidFill>
                  <a:srgbClr val="0070C0"/>
                </a:solidFill>
              </a:rPr>
              <a:t>doporučení školského poradenského zařízení</a:t>
            </a:r>
            <a:r>
              <a:rPr lang="cs-CZ" sz="2000" b="1" dirty="0"/>
              <a:t>, mají časový limit pro konání testů prodloužen v souladu s informacemi uvedenými v doporučení.</a:t>
            </a:r>
          </a:p>
          <a:p>
            <a:endParaRPr lang="cs-CZ" dirty="0"/>
          </a:p>
        </p:txBody>
      </p:sp>
      <p:sp>
        <p:nvSpPr>
          <p:cNvPr id="5" name="TextovéPole 4">
            <a:extLst>
              <a:ext uri="{FF2B5EF4-FFF2-40B4-BE49-F238E27FC236}">
                <a16:creationId xmlns:a16="http://schemas.microsoft.com/office/drawing/2014/main" id="{DB3D5BD2-A81C-4FBE-B8E4-9E9A1A4AEAF1}"/>
              </a:ext>
            </a:extLst>
          </p:cNvPr>
          <p:cNvSpPr txBox="1"/>
          <p:nvPr/>
        </p:nvSpPr>
        <p:spPr>
          <a:xfrm>
            <a:off x="1004047" y="3070412"/>
            <a:ext cx="10954870" cy="2308324"/>
          </a:xfrm>
          <a:prstGeom prst="rect">
            <a:avLst/>
          </a:prstGeom>
          <a:noFill/>
        </p:spPr>
        <p:txBody>
          <a:bodyPr wrap="square" rtlCol="0">
            <a:spAutoFit/>
          </a:bodyPr>
          <a:lstStyle/>
          <a:p>
            <a:r>
              <a:rPr lang="cs-CZ" b="1" dirty="0">
                <a:solidFill>
                  <a:srgbClr val="0070C0"/>
                </a:solidFill>
              </a:rPr>
              <a:t>Cizinci podle Lex Ukrajina</a:t>
            </a:r>
          </a:p>
          <a:p>
            <a:endParaRPr lang="cs-CZ" b="1" dirty="0"/>
          </a:p>
          <a:p>
            <a:r>
              <a:rPr lang="cs-CZ" b="1" dirty="0"/>
              <a:t>Cizincům podle </a:t>
            </a:r>
            <a:r>
              <a:rPr lang="cs-CZ" b="1" dirty="0">
                <a:hlinkClick r:id="rId2"/>
              </a:rPr>
              <a:t>§ 1 odst. 1 zákona č. 67/2022 Sb.</a:t>
            </a:r>
            <a:r>
              <a:rPr lang="cs-CZ" b="1" dirty="0"/>
              <a:t> se na jejich žádost promíjí zkouška z českého jazyka (tzn. i didaktický test jednotné přijímací zkoušky z českého jazyka a literatury), pokud je součástí přijímací zkoušky. </a:t>
            </a:r>
          </a:p>
          <a:p>
            <a:endParaRPr lang="cs-CZ" b="1" dirty="0"/>
          </a:p>
          <a:p>
            <a:r>
              <a:rPr lang="cs-CZ" b="1" dirty="0"/>
              <a:t>Znalost českého jazyka, která je nezbytná pro vzdělávání v daném oboru vzdělání, škola u této osoby ověří rozhovorem. Cizinec má na základě žádosti připojené k přihlášce právo konat písemný test jednotné přijímací zkoušky ze vzdělávacího oboru Matematika a její aplikace v ukrajinském jazyce.</a:t>
            </a:r>
          </a:p>
        </p:txBody>
      </p:sp>
    </p:spTree>
    <p:extLst>
      <p:ext uri="{BB962C8B-B14F-4D97-AF65-F5344CB8AC3E}">
        <p14:creationId xmlns:p14="http://schemas.microsoft.com/office/powerpoint/2010/main" val="326925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ovéPole 8">
            <a:extLst>
              <a:ext uri="{FF2B5EF4-FFF2-40B4-BE49-F238E27FC236}">
                <a16:creationId xmlns:a16="http://schemas.microsoft.com/office/drawing/2014/main" id="{1B86EA9B-F649-4B04-AA83-239F90BAFC5E}"/>
              </a:ext>
            </a:extLst>
          </p:cNvPr>
          <p:cNvSpPr txBox="1"/>
          <p:nvPr/>
        </p:nvSpPr>
        <p:spPr>
          <a:xfrm>
            <a:off x="860613" y="797857"/>
            <a:ext cx="10685928" cy="5016758"/>
          </a:xfrm>
          <a:prstGeom prst="rect">
            <a:avLst/>
          </a:prstGeom>
          <a:noFill/>
        </p:spPr>
        <p:txBody>
          <a:bodyPr wrap="square" rtlCol="0">
            <a:spAutoFit/>
          </a:bodyPr>
          <a:lstStyle/>
          <a:p>
            <a:r>
              <a:rPr lang="cs-CZ" sz="2000" b="1" dirty="0">
                <a:solidFill>
                  <a:srgbClr val="0070C0"/>
                </a:solidFill>
              </a:rPr>
              <a:t>Hodnocení zkoušky</a:t>
            </a:r>
          </a:p>
          <a:p>
            <a:endParaRPr lang="cs-CZ" sz="2000" b="1" dirty="0"/>
          </a:p>
          <a:p>
            <a:r>
              <a:rPr lang="cs-CZ" sz="2000" b="1" dirty="0"/>
              <a:t>Pokud se jednotná přijímací zkouška v daném oboru vzdělání koná, je pouze jednou z částí přijímacího řízení. </a:t>
            </a:r>
          </a:p>
          <a:p>
            <a:endParaRPr lang="cs-CZ" sz="2000" b="1" dirty="0"/>
          </a:p>
          <a:p>
            <a:r>
              <a:rPr lang="cs-CZ" sz="2000" b="1" dirty="0"/>
              <a:t>Při rozhodování o přijetí uchazeče ke vzdělávání školy mohou zohlednit i další kritéria, např. výsledky předchozího vzdělávání, výsledky školních přijímacích zkoušek či pohovorů, umístění na různých soutěžích a olympiádách apod. </a:t>
            </a:r>
          </a:p>
          <a:p>
            <a:endParaRPr lang="cs-CZ" sz="2000" b="1" dirty="0"/>
          </a:p>
          <a:p>
            <a:r>
              <a:rPr lang="cs-CZ" sz="2000" b="1" dirty="0"/>
              <a:t>Hodnocení jednotné přijímací zkoušky se na celkovém hodnocení splnění kritérií přijímacího řízení podílí nejméně 60 %; v případě přijímacího řízení do oboru Gymnázium se sportovní přípravou nejméně 40 %. </a:t>
            </a:r>
            <a:r>
              <a:rPr lang="cs-CZ" sz="2000" b="1" dirty="0">
                <a:solidFill>
                  <a:srgbClr val="0070C0"/>
                </a:solidFill>
              </a:rPr>
              <a:t>Škola do výsledku přijímacího řízení zohledňuje vždy pouze lepší výsledek testu z příslušného předmětu.</a:t>
            </a:r>
          </a:p>
          <a:p>
            <a:endParaRPr lang="cs-CZ" sz="2000" b="1" dirty="0"/>
          </a:p>
          <a:p>
            <a:r>
              <a:rPr lang="cs-CZ" sz="2000" b="1" dirty="0"/>
              <a:t>Uchazečům, kteří požádají o prominutí přijímací zkoušky z českého jazyka, se do celkového výsledku přijímacího řízení kromě školních kritérií započítává pouze lepší výsledek v testu z matematiky.</a:t>
            </a:r>
          </a:p>
        </p:txBody>
      </p:sp>
    </p:spTree>
    <p:extLst>
      <p:ext uri="{BB962C8B-B14F-4D97-AF65-F5344CB8AC3E}">
        <p14:creationId xmlns:p14="http://schemas.microsoft.com/office/powerpoint/2010/main" val="1064601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7C037DDF-4E43-43E5-BF3D-69BE329C89BB}"/>
              </a:ext>
            </a:extLst>
          </p:cNvPr>
          <p:cNvSpPr txBox="1"/>
          <p:nvPr/>
        </p:nvSpPr>
        <p:spPr>
          <a:xfrm>
            <a:off x="618564" y="181957"/>
            <a:ext cx="11421035" cy="6217087"/>
          </a:xfrm>
          <a:prstGeom prst="rect">
            <a:avLst/>
          </a:prstGeom>
          <a:noFill/>
        </p:spPr>
        <p:txBody>
          <a:bodyPr wrap="square" rtlCol="0">
            <a:spAutoFit/>
          </a:bodyPr>
          <a:lstStyle/>
          <a:p>
            <a:pPr marL="342900" indent="-342900">
              <a:buAutoNum type="arabicPeriod"/>
            </a:pPr>
            <a:r>
              <a:rPr lang="cs-CZ" sz="2000" b="1" dirty="0">
                <a:solidFill>
                  <a:srgbClr val="FF0000"/>
                </a:solidFill>
              </a:rPr>
              <a:t>Elektronická přihláška</a:t>
            </a:r>
          </a:p>
          <a:p>
            <a:endParaRPr lang="cs-CZ" b="1" dirty="0"/>
          </a:p>
          <a:p>
            <a:r>
              <a:rPr lang="cs-CZ" sz="2000" b="1" dirty="0"/>
              <a:t>Pokud máte elektronickou identitu, můžete podat přihlášku zcela jednoduše online.</a:t>
            </a:r>
          </a:p>
          <a:p>
            <a:endParaRPr lang="cs-CZ" sz="2000" b="1" dirty="0"/>
          </a:p>
          <a:p>
            <a:r>
              <a:rPr lang="cs-CZ" sz="2000" b="1" dirty="0"/>
              <a:t>Přihlásíte se do systému, ten je napojen na registr obyvatel, díky kterému uvidíte seznam svých dětí, ze kterých vyberete to, které chcete přihlásit. Nevyplňujete už žádné osobní údaje.</a:t>
            </a:r>
          </a:p>
          <a:p>
            <a:endParaRPr lang="cs-CZ" sz="2000" b="1" dirty="0"/>
          </a:p>
          <a:p>
            <a:r>
              <a:rPr lang="cs-CZ" sz="2000" b="1" dirty="0"/>
              <a:t>Vyberete si ze seznamu až 3 obory bez talentové zkoušky a až 2 obory s talentovou zkouškou, tedy maximálně 5 oborů, do kterých chcete podat přihlášku. Vyberete je v pořadí dle priority pro přijetí.</a:t>
            </a:r>
          </a:p>
          <a:p>
            <a:endParaRPr lang="cs-CZ" sz="2000" b="1" dirty="0"/>
          </a:p>
          <a:p>
            <a:r>
              <a:rPr lang="cs-CZ" sz="2000" b="1" dirty="0"/>
              <a:t>Uvidíte přehledné informace o každé škole – přehled oborů vzdělání, počet letos přijímaných uchazečů i počty přihlášek a přijatých uchazečů v  minulých letech.</a:t>
            </a:r>
          </a:p>
          <a:p>
            <a:endParaRPr lang="cs-CZ" sz="2000" b="1" dirty="0"/>
          </a:p>
          <a:p>
            <a:r>
              <a:rPr lang="cs-CZ" sz="2000" b="1" dirty="0"/>
              <a:t>Uvidíte přehledně dokumenty, které Vámi vybraná škola vyžaduje pro příslušný obor vzdělání doložit k přihlášce. Ty pak nahrajete jako fotky nebo </a:t>
            </a:r>
            <a:r>
              <a:rPr lang="cs-CZ" sz="2000" b="1" dirty="0" err="1"/>
              <a:t>skeny</a:t>
            </a:r>
            <a:r>
              <a:rPr lang="cs-CZ" sz="2000" b="1" dirty="0"/>
              <a:t>.</a:t>
            </a:r>
          </a:p>
          <a:p>
            <a:r>
              <a:rPr lang="cs-CZ" sz="2000" b="1" dirty="0"/>
              <a:t>Potvrdíte odeslání, přijde Vám e-mail s potvrzením a to je vše. Můžete se vrátit k rozpracované přihlášce.</a:t>
            </a:r>
          </a:p>
          <a:p>
            <a:endParaRPr lang="cs-CZ" sz="2000" b="1" dirty="0"/>
          </a:p>
          <a:p>
            <a:r>
              <a:rPr lang="cs-CZ" sz="2000" b="1" dirty="0"/>
              <a:t>Přílohy se přikládají v kopiích, stačí si ponechat pro potřeby ověření u sebe 1 originál každé přílohy. Pozvánka ke zkouškám přijde elektronicky.</a:t>
            </a:r>
          </a:p>
          <a:p>
            <a:r>
              <a:rPr lang="cs-CZ" sz="2000" b="1" dirty="0"/>
              <a:t>Po vyhodnocení uvidíte výsledky svého dítěte u testů jednotné přijímací zkoušky.</a:t>
            </a:r>
          </a:p>
        </p:txBody>
      </p:sp>
    </p:spTree>
    <p:extLst>
      <p:ext uri="{BB962C8B-B14F-4D97-AF65-F5344CB8AC3E}">
        <p14:creationId xmlns:p14="http://schemas.microsoft.com/office/powerpoint/2010/main" val="1873560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BD1A021D-1EA3-4804-90FB-DFD71D5F3B91}"/>
              </a:ext>
            </a:extLst>
          </p:cNvPr>
          <p:cNvSpPr txBox="1"/>
          <p:nvPr/>
        </p:nvSpPr>
        <p:spPr>
          <a:xfrm>
            <a:off x="806824" y="484095"/>
            <a:ext cx="10856258" cy="5940088"/>
          </a:xfrm>
          <a:prstGeom prst="rect">
            <a:avLst/>
          </a:prstGeom>
          <a:noFill/>
        </p:spPr>
        <p:txBody>
          <a:bodyPr wrap="square" rtlCol="0">
            <a:spAutoFit/>
          </a:bodyPr>
          <a:lstStyle/>
          <a:p>
            <a:r>
              <a:rPr lang="cs-CZ" sz="2000" b="1" dirty="0">
                <a:solidFill>
                  <a:srgbClr val="FF0000"/>
                </a:solidFill>
              </a:rPr>
              <a:t>2. Tiskopis se všemi přílohami</a:t>
            </a:r>
          </a:p>
          <a:p>
            <a:endParaRPr lang="cs-CZ" sz="2000" b="1" dirty="0"/>
          </a:p>
          <a:p>
            <a:r>
              <a:rPr lang="cs-CZ" sz="2000" dirty="0"/>
              <a:t>Vyplníte klasickou listinnou přihlášku a doručíte ji do každé zvolené školy. Ke každé přihlášce přiložíte všechny přílohy, které daná škola/obor požaduje. Každá přihláška musí mít obory uvedené ve stejném pořadí dle zvolené priority pro přijetí.</a:t>
            </a:r>
          </a:p>
          <a:p>
            <a:endParaRPr lang="cs-CZ" sz="2000" dirty="0"/>
          </a:p>
          <a:p>
            <a:r>
              <a:rPr lang="cs-CZ" sz="2000" dirty="0"/>
              <a:t>Nepotřebujete počítač ani mobilní telefon.</a:t>
            </a:r>
          </a:p>
          <a:p>
            <a:endParaRPr lang="cs-CZ" sz="2000" dirty="0"/>
          </a:p>
          <a:p>
            <a:r>
              <a:rPr lang="cs-CZ" sz="2000" dirty="0"/>
              <a:t>Ke každé přihlášce musíte přiložit listinné kopie všech příloh.</a:t>
            </a:r>
          </a:p>
          <a:p>
            <a:r>
              <a:rPr lang="cs-CZ" sz="2000" b="1" dirty="0">
                <a:solidFill>
                  <a:srgbClr val="FF0000"/>
                </a:solidFill>
              </a:rPr>
              <a:t>Důležité:</a:t>
            </a:r>
          </a:p>
          <a:p>
            <a:r>
              <a:rPr lang="cs-CZ" sz="2000" dirty="0"/>
              <a:t>Potvrzení od lékaře je jako samostatná příloha přihlášky (nepotvrzuje se tedy v přihlášce). </a:t>
            </a:r>
            <a:r>
              <a:rPr lang="cs-CZ" sz="2000" b="1" dirty="0"/>
              <a:t>POZOR, na potvrzení od lékaře musí být správný kód oboru/oborů vzdělání!</a:t>
            </a:r>
          </a:p>
          <a:p>
            <a:endParaRPr lang="cs-CZ" sz="2000" dirty="0">
              <a:solidFill>
                <a:srgbClr val="FF0000"/>
              </a:solidFill>
            </a:endParaRPr>
          </a:p>
          <a:p>
            <a:r>
              <a:rPr lang="cs-CZ" sz="2000" dirty="0">
                <a:solidFill>
                  <a:srgbClr val="FF0000"/>
                </a:solidFill>
              </a:rPr>
              <a:t>Určení priority jednotlivých škol:</a:t>
            </a:r>
          </a:p>
          <a:p>
            <a:pPr lvl="1"/>
            <a:r>
              <a:rPr lang="cs-CZ" sz="2000" dirty="0"/>
              <a:t>Na první místo v přihlášce uvedete nejvíce žádaný obor vzdělání ve vybrané škole.</a:t>
            </a:r>
          </a:p>
          <a:p>
            <a:pPr lvl="1"/>
            <a:r>
              <a:rPr lang="cs-CZ" sz="2000" dirty="0"/>
              <a:t>Na druhé místo uvedete obor, kam má být vaše dítě přijato, když se nedostane do oboru na prvním místě.</a:t>
            </a:r>
          </a:p>
          <a:p>
            <a:pPr lvl="1"/>
            <a:r>
              <a:rPr lang="cs-CZ" sz="2000" dirty="0"/>
              <a:t>Na třetí místo uvedete obor, kam má být vaše dítě přijato, pokud se nedostane ani do prvního ani do druhého oboru.</a:t>
            </a:r>
          </a:p>
        </p:txBody>
      </p:sp>
    </p:spTree>
    <p:extLst>
      <p:ext uri="{BB962C8B-B14F-4D97-AF65-F5344CB8AC3E}">
        <p14:creationId xmlns:p14="http://schemas.microsoft.com/office/powerpoint/2010/main" val="3159090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8BD5D80B-2AB3-430F-B880-27072055B84B}"/>
              </a:ext>
            </a:extLst>
          </p:cNvPr>
          <p:cNvSpPr txBox="1"/>
          <p:nvPr/>
        </p:nvSpPr>
        <p:spPr>
          <a:xfrm>
            <a:off x="1766047" y="761999"/>
            <a:ext cx="7554934" cy="4801314"/>
          </a:xfrm>
          <a:prstGeom prst="rect">
            <a:avLst/>
          </a:prstGeom>
          <a:noFill/>
        </p:spPr>
        <p:txBody>
          <a:bodyPr wrap="square" rtlCol="0">
            <a:spAutoFit/>
          </a:bodyPr>
          <a:lstStyle/>
          <a:p>
            <a:r>
              <a:rPr lang="cs-CZ" dirty="0">
                <a:hlinkClick r:id="rId2"/>
              </a:rPr>
              <a:t>https://www.prihlaskynastredni.cz/zakladni-skola.php</a:t>
            </a:r>
            <a:endParaRPr lang="cs-CZ" dirty="0"/>
          </a:p>
          <a:p>
            <a:endParaRPr lang="cs-CZ" dirty="0"/>
          </a:p>
          <a:p>
            <a:endParaRPr lang="cs-CZ" dirty="0"/>
          </a:p>
          <a:p>
            <a:r>
              <a:rPr lang="cs-CZ" u="sng" dirty="0">
                <a:solidFill>
                  <a:srgbClr val="0070C0"/>
                </a:solidFill>
              </a:rPr>
              <a:t>https://www.prihlaskynastredni.cz/dotazy.php</a:t>
            </a:r>
          </a:p>
          <a:p>
            <a:endParaRPr lang="cs-CZ" dirty="0"/>
          </a:p>
          <a:p>
            <a:r>
              <a:rPr lang="cs-CZ" dirty="0"/>
              <a:t>Web naší školy:</a:t>
            </a:r>
          </a:p>
          <a:p>
            <a:r>
              <a:rPr lang="cs-CZ" dirty="0">
                <a:hlinkClick r:id="rId3"/>
              </a:rPr>
              <a:t>https://www.zsstity.cz/vychovny-poradce</a:t>
            </a:r>
            <a:endParaRPr lang="cs-CZ" dirty="0"/>
          </a:p>
          <a:p>
            <a:endParaRPr lang="cs-CZ" dirty="0"/>
          </a:p>
          <a:p>
            <a:endParaRPr lang="cs-CZ" dirty="0"/>
          </a:p>
          <a:p>
            <a:r>
              <a:rPr lang="cs-CZ" dirty="0"/>
              <a:t>Odkazy na testy</a:t>
            </a:r>
          </a:p>
          <a:p>
            <a:endParaRPr lang="cs-CZ" dirty="0"/>
          </a:p>
          <a:p>
            <a:r>
              <a:rPr lang="cs-CZ" dirty="0">
                <a:hlinkClick r:id="rId4"/>
              </a:rPr>
              <a:t>https://prijimacky.cermat.cz/menu/testova-zadani-k-procvicovani</a:t>
            </a:r>
            <a:endParaRPr lang="cs-CZ" dirty="0"/>
          </a:p>
          <a:p>
            <a:endParaRPr lang="cs-CZ" dirty="0"/>
          </a:p>
          <a:p>
            <a:r>
              <a:rPr lang="cs-CZ" dirty="0">
                <a:hlinkClick r:id="rId5"/>
              </a:rPr>
              <a:t>https://www.prihlaskynastredni.cz/dotazy.php</a:t>
            </a:r>
            <a:endParaRPr lang="cs-CZ" dirty="0"/>
          </a:p>
          <a:p>
            <a:endParaRPr lang="cs-CZ" dirty="0"/>
          </a:p>
          <a:p>
            <a:endParaRPr lang="cs-CZ" dirty="0"/>
          </a:p>
          <a:p>
            <a:r>
              <a:rPr lang="cs-CZ" dirty="0"/>
              <a:t>https://prijimacky.cermat.cz/</a:t>
            </a:r>
          </a:p>
        </p:txBody>
      </p:sp>
    </p:spTree>
    <p:extLst>
      <p:ext uri="{BB962C8B-B14F-4D97-AF65-F5344CB8AC3E}">
        <p14:creationId xmlns:p14="http://schemas.microsoft.com/office/powerpoint/2010/main" val="2743412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9E97302D-2A37-4909-8198-FFC4267DB9CF}"/>
              </a:ext>
            </a:extLst>
          </p:cNvPr>
          <p:cNvSpPr/>
          <p:nvPr/>
        </p:nvSpPr>
        <p:spPr>
          <a:xfrm>
            <a:off x="264458" y="1237130"/>
            <a:ext cx="11775142" cy="5355312"/>
          </a:xfrm>
          <a:prstGeom prst="rect">
            <a:avLst/>
          </a:prstGeom>
        </p:spPr>
        <p:txBody>
          <a:bodyPr wrap="square">
            <a:spAutoFit/>
          </a:bodyPr>
          <a:lstStyle/>
          <a:p>
            <a:r>
              <a:rPr lang="cs-CZ" b="1" dirty="0"/>
              <a:t>1. Elektronická přihláška</a:t>
            </a:r>
          </a:p>
          <a:p>
            <a:r>
              <a:rPr lang="cs-CZ" dirty="0"/>
              <a:t>Pokud máte elektronickou identitu, můžete podat přihlášku zcela jednoduše </a:t>
            </a:r>
            <a:r>
              <a:rPr lang="cs-CZ" dirty="0">
                <a:hlinkClick r:id="rId2"/>
              </a:rPr>
              <a:t>online</a:t>
            </a:r>
            <a:r>
              <a:rPr lang="cs-CZ" dirty="0"/>
              <a:t>.</a:t>
            </a:r>
          </a:p>
          <a:p>
            <a:endParaRPr lang="cs-CZ" dirty="0"/>
          </a:p>
          <a:p>
            <a:pPr>
              <a:buFont typeface="Arial" panose="020B0604020202020204" pitchFamily="34" charset="0"/>
              <a:buChar char="•"/>
            </a:pPr>
            <a:r>
              <a:rPr lang="cs-CZ" dirty="0">
                <a:hlinkClick r:id="rId2"/>
              </a:rPr>
              <a:t>Přihlásíte se do systému </a:t>
            </a:r>
            <a:r>
              <a:rPr lang="cs-CZ" dirty="0" err="1">
                <a:hlinkClick r:id="rId2"/>
              </a:rPr>
              <a:t>DiPSy</a:t>
            </a:r>
            <a:r>
              <a:rPr lang="cs-CZ" dirty="0"/>
              <a:t>, ten je napojen na registr obyvatel, díky kterému uvidíte seznam svých dětí, ze kterých vyberete to, které chcete přihlásit. Nevyplňujete už žádné osobní údaje.</a:t>
            </a:r>
          </a:p>
          <a:p>
            <a:pPr>
              <a:buFont typeface="Arial" panose="020B0604020202020204" pitchFamily="34" charset="0"/>
              <a:buChar char="•"/>
            </a:pPr>
            <a:r>
              <a:rPr lang="cs-CZ" dirty="0"/>
              <a:t>Vyberete si ze seznamu až 3 obory bez talentové zkoušky a až 2 obory s talentovou zkouškou, tedy maximálně 5 oborů, do kterých chcete podat přihlášku. Vyberete je v pořadí dle priority pro přijetí. Uvidíte přehledné informace o každé škole – přehled oborů vzdělání, počet letos přijímaných uchazečů i počty přihlášek a přijatých uchazečů v  minulých letech.</a:t>
            </a:r>
          </a:p>
          <a:p>
            <a:pPr>
              <a:buFont typeface="Arial" panose="020B0604020202020204" pitchFamily="34" charset="0"/>
              <a:buChar char="•"/>
            </a:pPr>
            <a:r>
              <a:rPr lang="cs-CZ" dirty="0"/>
              <a:t>Uvidíte přehledně dokumenty, které Vámi vybraná škola vyžaduje pro příslušný obor vzdělání doložit k přihlášce. Ty pak nahrajete jako fotky nebo </a:t>
            </a:r>
            <a:r>
              <a:rPr lang="cs-CZ" dirty="0" err="1"/>
              <a:t>skeny</a:t>
            </a:r>
            <a:r>
              <a:rPr lang="cs-CZ" dirty="0"/>
              <a:t>.</a:t>
            </a:r>
          </a:p>
          <a:p>
            <a:pPr>
              <a:buFont typeface="Arial" panose="020B0604020202020204" pitchFamily="34" charset="0"/>
              <a:buChar char="•"/>
            </a:pPr>
            <a:r>
              <a:rPr lang="cs-CZ" dirty="0"/>
              <a:t>Potvrdíte odeslání, přijde Vám e-mail s potvrzením a to je vše.</a:t>
            </a:r>
          </a:p>
          <a:p>
            <a:r>
              <a:rPr lang="cs-CZ" dirty="0"/>
              <a:t>Jednoduchý výběr ze všech škol, stačí vybrat školu (včetně oboru, zaměření a formy vzdělání) a potřebné informace nemusíte hledat jinde.</a:t>
            </a:r>
          </a:p>
          <a:p>
            <a:r>
              <a:rPr lang="cs-CZ" dirty="0"/>
              <a:t>U každé školy/oboru vzdělání uvidíte počty přihlášek a přijatých uchazečů v minulých letech.</a:t>
            </a:r>
          </a:p>
          <a:p>
            <a:r>
              <a:rPr lang="cs-CZ" dirty="0"/>
              <a:t>Přílohy se přikládají v kopiích, stačí si ponechat pro potřeby ověření u sebe 1 originál každé přílohy. Pozvánka ke zkouškám přijde elektronicky.</a:t>
            </a:r>
          </a:p>
          <a:p>
            <a:r>
              <a:rPr lang="cs-CZ" dirty="0"/>
              <a:t>Po vyhodnocení uvidíte výsledky svého dítěte u testů jednotné přijímací zkoušky.</a:t>
            </a:r>
          </a:p>
          <a:p>
            <a:r>
              <a:rPr lang="cs-CZ" dirty="0"/>
              <a:t>Ušetříte čas a peníze za podání přihlášky, popř. dalších dokumentů poštou a přebírání poštou doručených dokumentů v průběhu přijímacího řízení.</a:t>
            </a:r>
          </a:p>
        </p:txBody>
      </p:sp>
      <p:sp>
        <p:nvSpPr>
          <p:cNvPr id="5" name="Obdélník 4">
            <a:extLst>
              <a:ext uri="{FF2B5EF4-FFF2-40B4-BE49-F238E27FC236}">
                <a16:creationId xmlns:a16="http://schemas.microsoft.com/office/drawing/2014/main" id="{FA594117-3DE8-449A-A28E-6B6ACE91B830}"/>
              </a:ext>
            </a:extLst>
          </p:cNvPr>
          <p:cNvSpPr/>
          <p:nvPr/>
        </p:nvSpPr>
        <p:spPr>
          <a:xfrm>
            <a:off x="733951" y="0"/>
            <a:ext cx="10966144" cy="1323439"/>
          </a:xfrm>
          <a:prstGeom prst="rect">
            <a:avLst/>
          </a:prstGeom>
          <a:noFill/>
        </p:spPr>
        <p:txBody>
          <a:bodyPr wrap="none" lIns="91440" tIns="45720" rIns="91440" bIns="45720">
            <a:spAutoFit/>
          </a:bodyPr>
          <a:lstStyle/>
          <a:p>
            <a:pPr algn="ctr"/>
            <a:r>
              <a:rPr lang="cs-CZ" sz="8000" b="1" cap="none" spc="0" dirty="0">
                <a:ln w="0"/>
                <a:solidFill>
                  <a:schemeClr val="accent1"/>
                </a:solidFill>
                <a:effectLst>
                  <a:outerShdw blurRad="38100" dist="25400" dir="5400000" algn="ctr" rotWithShape="0">
                    <a:srgbClr val="6E747A">
                      <a:alpha val="43000"/>
                    </a:srgbClr>
                  </a:outerShdw>
                </a:effectLst>
              </a:rPr>
              <a:t>JAK PODAT PŘIHLÁŠKU </a:t>
            </a:r>
            <a:r>
              <a:rPr lang="cs-CZ" sz="8000" b="1" cap="none" spc="0" dirty="0">
                <a:ln w="0"/>
                <a:solidFill>
                  <a:schemeClr val="accent1"/>
                </a:solidFill>
                <a:effectLst>
                  <a:outerShdw blurRad="38100" dist="25400" dir="5400000" algn="ctr" rotWithShape="0">
                    <a:srgbClr val="6E747A">
                      <a:alpha val="43000"/>
                    </a:srgbClr>
                  </a:outerShdw>
                </a:effectLst>
                <a:sym typeface="Wingdings" panose="05000000000000000000" pitchFamily="2" charset="2"/>
              </a:rPr>
              <a:t></a:t>
            </a:r>
            <a:endParaRPr lang="cs-CZ" sz="8000" b="1"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88990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a:extLst>
              <a:ext uri="{FF2B5EF4-FFF2-40B4-BE49-F238E27FC236}">
                <a16:creationId xmlns:a16="http://schemas.microsoft.com/office/drawing/2014/main" id="{1738D141-46B0-42EE-82DB-28B15FE1221A}"/>
              </a:ext>
            </a:extLst>
          </p:cNvPr>
          <p:cNvPicPr>
            <a:picLocks noChangeAspect="1"/>
          </p:cNvPicPr>
          <p:nvPr/>
        </p:nvPicPr>
        <p:blipFill>
          <a:blip r:embed="rId2"/>
          <a:stretch>
            <a:fillRect/>
          </a:stretch>
        </p:blipFill>
        <p:spPr>
          <a:xfrm>
            <a:off x="200129" y="0"/>
            <a:ext cx="11991871" cy="2255716"/>
          </a:xfrm>
          <a:prstGeom prst="rect">
            <a:avLst/>
          </a:prstGeom>
        </p:spPr>
      </p:pic>
      <p:sp>
        <p:nvSpPr>
          <p:cNvPr id="5" name="Obdélník 4">
            <a:extLst>
              <a:ext uri="{FF2B5EF4-FFF2-40B4-BE49-F238E27FC236}">
                <a16:creationId xmlns:a16="http://schemas.microsoft.com/office/drawing/2014/main" id="{41098B82-9390-4696-A1BA-0BD8BC969861}"/>
              </a:ext>
            </a:extLst>
          </p:cNvPr>
          <p:cNvSpPr/>
          <p:nvPr/>
        </p:nvSpPr>
        <p:spPr>
          <a:xfrm>
            <a:off x="434361" y="1452716"/>
            <a:ext cx="11557510" cy="4524315"/>
          </a:xfrm>
          <a:prstGeom prst="rect">
            <a:avLst/>
          </a:prstGeom>
        </p:spPr>
        <p:txBody>
          <a:bodyPr wrap="square">
            <a:spAutoFit/>
          </a:bodyPr>
          <a:lstStyle/>
          <a:p>
            <a:r>
              <a:rPr lang="cs-CZ" dirty="0"/>
              <a:t>2. Tiskopis se všemi přílohami</a:t>
            </a:r>
          </a:p>
          <a:p>
            <a:endParaRPr lang="cs-CZ" dirty="0"/>
          </a:p>
          <a:p>
            <a:r>
              <a:rPr lang="cs-CZ" dirty="0"/>
              <a:t>Vyplníte klasickou listinnou přihlášku a doručíte ji do každé zvolené školy. Ke každé přihlášce přiložíte všechny přílohy, které daná škola/obor požaduje. Každá přihláška musí mít obory uvedené ve stejném pořadí dle zvolené priority pro přijetí.</a:t>
            </a:r>
          </a:p>
          <a:p>
            <a:endParaRPr lang="cs-CZ" dirty="0"/>
          </a:p>
          <a:p>
            <a:r>
              <a:rPr lang="cs-CZ" dirty="0"/>
              <a:t>Nepotřebujete počítač ani mobilní telefon.</a:t>
            </a:r>
          </a:p>
          <a:p>
            <a:endParaRPr lang="cs-CZ" dirty="0"/>
          </a:p>
          <a:p>
            <a:r>
              <a:rPr lang="cs-CZ" dirty="0"/>
              <a:t>Ke každé přihlášce musíte přiložit listinné kopie všech příloh.</a:t>
            </a:r>
          </a:p>
          <a:p>
            <a:r>
              <a:rPr lang="cs-CZ" dirty="0"/>
              <a:t>Důležité:</a:t>
            </a:r>
          </a:p>
          <a:p>
            <a:endParaRPr lang="cs-CZ" dirty="0"/>
          </a:p>
          <a:p>
            <a:r>
              <a:rPr lang="cs-CZ" dirty="0"/>
              <a:t>    Potvrzení od lékaře je jako samostatná příloha přihlášky (nepotvrzuje se tedy v přihlášce). POZOR, na potvrzení od lékaře musí být správný kód oboru/oborů vzdělání!</a:t>
            </a:r>
          </a:p>
          <a:p>
            <a:r>
              <a:rPr lang="cs-CZ" dirty="0"/>
              <a:t>    Určení priority jednotlivých škol:</a:t>
            </a:r>
          </a:p>
          <a:p>
            <a:r>
              <a:rPr lang="cs-CZ" dirty="0"/>
              <a:t>        Na první místo v přihlášce uvedete nejvíce žádaný obor vzdělání ve vybrané škole.</a:t>
            </a:r>
          </a:p>
          <a:p>
            <a:r>
              <a:rPr lang="cs-CZ" dirty="0"/>
              <a:t>        Na druhé místo uvedete obor, kam má být vaše dítě přijato, když se nedostane do oboru na prvním místě.</a:t>
            </a:r>
          </a:p>
          <a:p>
            <a:r>
              <a:rPr lang="cs-CZ" dirty="0"/>
              <a:t>        Na třetí místo uvedete obor, kam má být vaše dítě přijato, pokud se nedostane ani do prvního ani do druhého oboru.</a:t>
            </a:r>
          </a:p>
        </p:txBody>
      </p:sp>
    </p:spTree>
    <p:extLst>
      <p:ext uri="{BB962C8B-B14F-4D97-AF65-F5344CB8AC3E}">
        <p14:creationId xmlns:p14="http://schemas.microsoft.com/office/powerpoint/2010/main" val="3880629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4C13555B-B2AE-4826-B57F-BB4F93152110}"/>
              </a:ext>
            </a:extLst>
          </p:cNvPr>
          <p:cNvSpPr txBox="1"/>
          <p:nvPr/>
        </p:nvSpPr>
        <p:spPr>
          <a:xfrm>
            <a:off x="300241" y="3915235"/>
            <a:ext cx="10892118" cy="3170099"/>
          </a:xfrm>
          <a:prstGeom prst="rect">
            <a:avLst/>
          </a:prstGeom>
          <a:noFill/>
        </p:spPr>
        <p:txBody>
          <a:bodyPr wrap="square" rtlCol="0">
            <a:spAutoFit/>
          </a:bodyPr>
          <a:lstStyle/>
          <a:p>
            <a:r>
              <a:rPr lang="cs-CZ" sz="2000" b="1" dirty="0">
                <a:solidFill>
                  <a:srgbClr val="0070C0"/>
                </a:solidFill>
              </a:rPr>
              <a:t>Podání omluvy</a:t>
            </a:r>
          </a:p>
          <a:p>
            <a:r>
              <a:rPr lang="cs-CZ" sz="2000" b="1" dirty="0"/>
              <a:t>Pakliže se uchazeči nemohou v řádném termínu dostavit ke konání testů (např. z důvodu nemoci apod.), mohou se omluvit řediteli střední školy, kde měli konat JPZ (jednotná přijímací zkouška). Pokud ředitel školy omluvu uzná, uchazeči mohou konat zkoušku v náhradním termínu.</a:t>
            </a:r>
          </a:p>
          <a:p>
            <a:endParaRPr lang="cs-CZ" sz="2000" b="1" dirty="0"/>
          </a:p>
          <a:p>
            <a:endParaRPr lang="cs-CZ" sz="2000" b="1" dirty="0"/>
          </a:p>
          <a:p>
            <a:endParaRPr lang="cs-CZ" sz="2000" b="1" dirty="0"/>
          </a:p>
          <a:p>
            <a:endParaRPr lang="cs-CZ" sz="2000" b="1" dirty="0"/>
          </a:p>
          <a:p>
            <a:endParaRPr lang="cs-CZ" sz="2000" b="1" dirty="0"/>
          </a:p>
          <a:p>
            <a:endParaRPr lang="cs-CZ" sz="2000" b="1" dirty="0"/>
          </a:p>
        </p:txBody>
      </p:sp>
      <p:graphicFrame>
        <p:nvGraphicFramePr>
          <p:cNvPr id="5" name="Tabulka 4">
            <a:extLst>
              <a:ext uri="{FF2B5EF4-FFF2-40B4-BE49-F238E27FC236}">
                <a16:creationId xmlns:a16="http://schemas.microsoft.com/office/drawing/2014/main" id="{273C32E0-54B9-46FC-9913-BDFDFC47306F}"/>
              </a:ext>
            </a:extLst>
          </p:cNvPr>
          <p:cNvGraphicFramePr>
            <a:graphicFrameLocks noGrp="1"/>
          </p:cNvGraphicFramePr>
          <p:nvPr>
            <p:extLst>
              <p:ext uri="{D42A27DB-BD31-4B8C-83A1-F6EECF244321}">
                <p14:modId xmlns:p14="http://schemas.microsoft.com/office/powerpoint/2010/main" val="271689809"/>
              </p:ext>
            </p:extLst>
          </p:nvPr>
        </p:nvGraphicFramePr>
        <p:xfrm>
          <a:off x="550038" y="5320707"/>
          <a:ext cx="10515600" cy="1322570"/>
        </p:xfrm>
        <a:graphic>
          <a:graphicData uri="http://schemas.openxmlformats.org/drawingml/2006/table">
            <a:tbl>
              <a:tblPr/>
              <a:tblGrid>
                <a:gridCol w="5257800">
                  <a:extLst>
                    <a:ext uri="{9D8B030D-6E8A-4147-A177-3AD203B41FA5}">
                      <a16:colId xmlns:a16="http://schemas.microsoft.com/office/drawing/2014/main" val="2928021507"/>
                    </a:ext>
                  </a:extLst>
                </a:gridCol>
                <a:gridCol w="5257800">
                  <a:extLst>
                    <a:ext uri="{9D8B030D-6E8A-4147-A177-3AD203B41FA5}">
                      <a16:colId xmlns:a16="http://schemas.microsoft.com/office/drawing/2014/main" val="4158898742"/>
                    </a:ext>
                  </a:extLst>
                </a:gridCol>
              </a:tblGrid>
              <a:tr h="1322570">
                <a:tc>
                  <a:txBody>
                    <a:bodyPr/>
                    <a:lstStyle/>
                    <a:p>
                      <a:pPr marL="342900" indent="-342900">
                        <a:buAutoNum type="arabicPeriod"/>
                      </a:pPr>
                      <a:r>
                        <a:rPr lang="cs-CZ" sz="2000" b="1" dirty="0"/>
                        <a:t>NÁHRADNÍ TERMÍN </a:t>
                      </a:r>
                    </a:p>
                    <a:p>
                      <a:pPr marL="0" indent="0">
                        <a:buNone/>
                      </a:pPr>
                      <a:r>
                        <a:rPr lang="cs-CZ" sz="2000" b="1" dirty="0">
                          <a:solidFill>
                            <a:srgbClr val="0070C0"/>
                          </a:solidFill>
                        </a:rPr>
                        <a:t>29.dubna 2026</a:t>
                      </a:r>
                    </a:p>
                  </a:txBody>
                  <a:tcPr anchor="ctr">
                    <a:lnL>
                      <a:noFill/>
                    </a:lnL>
                    <a:lnR>
                      <a:noFill/>
                    </a:lnR>
                    <a:lnT>
                      <a:noFill/>
                    </a:lnT>
                    <a:lnB>
                      <a:noFill/>
                    </a:lnB>
                  </a:tcPr>
                </a:tc>
                <a:tc>
                  <a:txBody>
                    <a:bodyPr/>
                    <a:lstStyle/>
                    <a:p>
                      <a:r>
                        <a:rPr lang="cs-CZ" sz="2000" b="1" dirty="0"/>
                        <a:t>2. NÁHRADNÍ TERMÍN </a:t>
                      </a:r>
                    </a:p>
                    <a:p>
                      <a:r>
                        <a:rPr lang="cs-CZ" sz="2000" b="1" dirty="0">
                          <a:solidFill>
                            <a:srgbClr val="0070C0"/>
                          </a:solidFill>
                        </a:rPr>
                        <a:t>30.dubna 2026</a:t>
                      </a:r>
                    </a:p>
                  </a:txBody>
                  <a:tcPr anchor="ctr">
                    <a:lnL>
                      <a:noFill/>
                    </a:lnL>
                    <a:lnR>
                      <a:noFill/>
                    </a:lnR>
                    <a:lnT>
                      <a:noFill/>
                    </a:lnT>
                    <a:lnB>
                      <a:noFill/>
                    </a:lnB>
                  </a:tcPr>
                </a:tc>
                <a:extLst>
                  <a:ext uri="{0D108BD9-81ED-4DB2-BD59-A6C34878D82A}">
                    <a16:rowId xmlns:a16="http://schemas.microsoft.com/office/drawing/2014/main" val="2541204653"/>
                  </a:ext>
                </a:extLst>
              </a:tr>
            </a:tbl>
          </a:graphicData>
        </a:graphic>
      </p:graphicFrame>
      <p:sp>
        <p:nvSpPr>
          <p:cNvPr id="7" name="TextovéPole 6">
            <a:extLst>
              <a:ext uri="{FF2B5EF4-FFF2-40B4-BE49-F238E27FC236}">
                <a16:creationId xmlns:a16="http://schemas.microsoft.com/office/drawing/2014/main" id="{433DFCBE-DC7A-4757-9D30-9D4C2B422945}"/>
              </a:ext>
            </a:extLst>
          </p:cNvPr>
          <p:cNvSpPr txBox="1"/>
          <p:nvPr/>
        </p:nvSpPr>
        <p:spPr>
          <a:xfrm>
            <a:off x="484093" y="399815"/>
            <a:ext cx="9529483" cy="1015663"/>
          </a:xfrm>
          <a:prstGeom prst="rect">
            <a:avLst/>
          </a:prstGeom>
          <a:noFill/>
        </p:spPr>
        <p:txBody>
          <a:bodyPr wrap="square" rtlCol="0">
            <a:spAutoFit/>
          </a:bodyPr>
          <a:lstStyle/>
          <a:p>
            <a:r>
              <a:rPr lang="cs-CZ" sz="2000" b="1" dirty="0">
                <a:solidFill>
                  <a:srgbClr val="0070C0"/>
                </a:solidFill>
              </a:rPr>
              <a:t>Termíny 1. kola přijímacích zkoušek</a:t>
            </a:r>
          </a:p>
          <a:p>
            <a:endParaRPr lang="cs-CZ" sz="2000" b="1" dirty="0"/>
          </a:p>
          <a:p>
            <a:r>
              <a:rPr lang="cs-CZ" sz="2000" b="1" dirty="0"/>
              <a:t>10. a 13. dubna 2026 (Pá, Po) - 4leté obory vzdělání a nástavby.</a:t>
            </a:r>
          </a:p>
        </p:txBody>
      </p:sp>
      <p:sp>
        <p:nvSpPr>
          <p:cNvPr id="9" name="TextovéPole 8">
            <a:extLst>
              <a:ext uri="{FF2B5EF4-FFF2-40B4-BE49-F238E27FC236}">
                <a16:creationId xmlns:a16="http://schemas.microsoft.com/office/drawing/2014/main" id="{8CFA86BA-7F76-48E9-AC12-EB7036D5EFDC}"/>
              </a:ext>
            </a:extLst>
          </p:cNvPr>
          <p:cNvSpPr txBox="1"/>
          <p:nvPr/>
        </p:nvSpPr>
        <p:spPr>
          <a:xfrm>
            <a:off x="413744" y="2129533"/>
            <a:ext cx="10264588" cy="1015663"/>
          </a:xfrm>
          <a:prstGeom prst="rect">
            <a:avLst/>
          </a:prstGeom>
          <a:noFill/>
        </p:spPr>
        <p:txBody>
          <a:bodyPr wrap="square" rtlCol="0">
            <a:spAutoFit/>
          </a:bodyPr>
          <a:lstStyle/>
          <a:p>
            <a:r>
              <a:rPr lang="cs-CZ" sz="2000" b="1" dirty="0">
                <a:solidFill>
                  <a:srgbClr val="0070C0"/>
                </a:solidFill>
              </a:rPr>
              <a:t>Další důležitá data 1. kola</a:t>
            </a:r>
          </a:p>
          <a:p>
            <a:endParaRPr lang="cs-CZ" sz="2000" b="1" dirty="0">
              <a:solidFill>
                <a:srgbClr val="0070C0"/>
              </a:solidFill>
            </a:endParaRPr>
          </a:p>
          <a:p>
            <a:r>
              <a:rPr lang="cs-CZ" sz="2000" b="1" dirty="0">
                <a:solidFill>
                  <a:srgbClr val="0070C0"/>
                </a:solidFill>
              </a:rPr>
              <a:t>15.května 2026 - ředitel školy zveřejní výsledky (ve škole a v informačním systému)</a:t>
            </a:r>
          </a:p>
        </p:txBody>
      </p:sp>
    </p:spTree>
    <p:extLst>
      <p:ext uri="{BB962C8B-B14F-4D97-AF65-F5344CB8AC3E}">
        <p14:creationId xmlns:p14="http://schemas.microsoft.com/office/powerpoint/2010/main" val="1678747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8BB53EF0-1808-421C-952D-CFF1660617C0}"/>
              </a:ext>
            </a:extLst>
          </p:cNvPr>
          <p:cNvSpPr/>
          <p:nvPr/>
        </p:nvSpPr>
        <p:spPr>
          <a:xfrm>
            <a:off x="285135" y="1091381"/>
            <a:ext cx="10903975" cy="4031873"/>
          </a:xfrm>
          <a:prstGeom prst="rect">
            <a:avLst/>
          </a:prstGeom>
        </p:spPr>
        <p:txBody>
          <a:bodyPr wrap="square">
            <a:spAutoFit/>
          </a:bodyPr>
          <a:lstStyle/>
          <a:p>
            <a:r>
              <a:rPr lang="cs-CZ" sz="3200" b="1" dirty="0"/>
              <a:t>Kdy se bude konat školní část přijímací zkoušky?</a:t>
            </a:r>
          </a:p>
          <a:p>
            <a:endParaRPr lang="cs-CZ" sz="3200" dirty="0"/>
          </a:p>
          <a:p>
            <a:pPr>
              <a:buFont typeface="Arial" panose="020B0604020202020204" pitchFamily="34" charset="0"/>
              <a:buChar char="•"/>
            </a:pPr>
            <a:r>
              <a:rPr lang="cs-CZ" sz="3200" dirty="0"/>
              <a:t>od 15. března do 23. dubna 2026 – školní i talentové zkoušky</a:t>
            </a:r>
          </a:p>
          <a:p>
            <a:pPr marL="742950" lvl="1" indent="-285750">
              <a:buFont typeface="Arial" panose="020B0604020202020204" pitchFamily="34" charset="0"/>
              <a:buChar char="•"/>
            </a:pPr>
            <a:r>
              <a:rPr lang="cs-CZ" sz="3200" dirty="0"/>
              <a:t>Minimálně dva termíny, alespoň jeden termín mimo JPZ</a:t>
            </a:r>
          </a:p>
          <a:p>
            <a:pPr lvl="1"/>
            <a:endParaRPr lang="cs-CZ" sz="3200" dirty="0"/>
          </a:p>
          <a:p>
            <a:r>
              <a:rPr lang="cs-CZ" sz="3200" dirty="0"/>
              <a:t>Kdy se budou konat náhradní školní přijímací zkoušky?</a:t>
            </a:r>
          </a:p>
          <a:p>
            <a:pPr>
              <a:buFont typeface="Arial" panose="020B0604020202020204" pitchFamily="34" charset="0"/>
              <a:buChar char="•"/>
            </a:pPr>
            <a:r>
              <a:rPr lang="cs-CZ" sz="3200" dirty="0"/>
              <a:t>od 24. dubna do 5. května 2026 – školní i talentové zkoušky</a:t>
            </a:r>
          </a:p>
          <a:p>
            <a:pPr marL="742950" lvl="1" indent="-285750">
              <a:buFont typeface="Arial" panose="020B0604020202020204" pitchFamily="34" charset="0"/>
              <a:buChar char="•"/>
            </a:pPr>
            <a:r>
              <a:rPr lang="cs-CZ" sz="3200" dirty="0"/>
              <a:t>Minimálně jeden termín mimo JPZ</a:t>
            </a:r>
          </a:p>
        </p:txBody>
      </p:sp>
    </p:spTree>
    <p:extLst>
      <p:ext uri="{BB962C8B-B14F-4D97-AF65-F5344CB8AC3E}">
        <p14:creationId xmlns:p14="http://schemas.microsoft.com/office/powerpoint/2010/main" val="360513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E4316199-CA73-479E-A6D6-62DA2A35AA3F}"/>
              </a:ext>
            </a:extLst>
          </p:cNvPr>
          <p:cNvSpPr/>
          <p:nvPr/>
        </p:nvSpPr>
        <p:spPr>
          <a:xfrm>
            <a:off x="186813" y="305843"/>
            <a:ext cx="11818374" cy="6494085"/>
          </a:xfrm>
          <a:prstGeom prst="rect">
            <a:avLst/>
          </a:prstGeom>
        </p:spPr>
        <p:txBody>
          <a:bodyPr wrap="square">
            <a:spAutoFit/>
          </a:bodyPr>
          <a:lstStyle/>
          <a:p>
            <a:r>
              <a:rPr lang="cs-CZ" sz="3200" b="1" dirty="0"/>
              <a:t>KDE se budou konat zkoušky?</a:t>
            </a:r>
          </a:p>
          <a:p>
            <a:endParaRPr lang="cs-CZ" sz="3200" b="1" dirty="0"/>
          </a:p>
          <a:p>
            <a:pPr>
              <a:buFont typeface="Arial" panose="020B0604020202020204" pitchFamily="34" charset="0"/>
              <a:buChar char="•"/>
            </a:pPr>
            <a:r>
              <a:rPr lang="cs-CZ" sz="3200" dirty="0"/>
              <a:t>Školní části přijímacích zkoušek se konají v jednotlivých středních školách, které je vypisují. Bližší informace se dozvíte z vypsaných kritérií a následně ze zaslané pozvánky.  </a:t>
            </a:r>
          </a:p>
          <a:p>
            <a:endParaRPr lang="cs-CZ" sz="3200" dirty="0"/>
          </a:p>
          <a:p>
            <a:pPr>
              <a:buFont typeface="Arial" panose="020B0604020202020204" pitchFamily="34" charset="0"/>
              <a:buChar char="•"/>
            </a:pPr>
            <a:r>
              <a:rPr lang="cs-CZ" sz="3200" b="1" dirty="0">
                <a:solidFill>
                  <a:srgbClr val="FF0000"/>
                </a:solidFill>
              </a:rPr>
              <a:t>Jednotnou přijímací zkoušku (JPZ) budete konat výhradně na některých ze škol, na které se přihlásíte. Školy pro konání JPZ budou určeny systémem a dozvíte se o nich z pozvánek, které Vám pošlou ředitelé škol. Může se stát, že budete konat JPZ i 2x ve stejné škole.</a:t>
            </a:r>
            <a:endParaRPr lang="cs-CZ" sz="3200" dirty="0"/>
          </a:p>
          <a:p>
            <a:pPr>
              <a:buFont typeface="Arial" panose="020B0604020202020204" pitchFamily="34" charset="0"/>
              <a:buChar char="•"/>
            </a:pPr>
            <a:r>
              <a:rPr lang="cs-CZ" sz="3200" dirty="0"/>
              <a:t>Náhradní termín JPZ budete konat ve škole, kde se měl konat termín řádný.</a:t>
            </a:r>
          </a:p>
        </p:txBody>
      </p:sp>
    </p:spTree>
    <p:extLst>
      <p:ext uri="{BB962C8B-B14F-4D97-AF65-F5344CB8AC3E}">
        <p14:creationId xmlns:p14="http://schemas.microsoft.com/office/powerpoint/2010/main" val="1640552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C76DD653-372A-47C9-970A-C85290443419}"/>
              </a:ext>
            </a:extLst>
          </p:cNvPr>
          <p:cNvSpPr/>
          <p:nvPr/>
        </p:nvSpPr>
        <p:spPr>
          <a:xfrm>
            <a:off x="1268361" y="845574"/>
            <a:ext cx="10491019" cy="5632311"/>
          </a:xfrm>
          <a:prstGeom prst="rect">
            <a:avLst/>
          </a:prstGeom>
        </p:spPr>
        <p:txBody>
          <a:bodyPr wrap="square">
            <a:spAutoFit/>
          </a:bodyPr>
          <a:lstStyle/>
          <a:p>
            <a:r>
              <a:rPr lang="cs-CZ" sz="3600" b="1" dirty="0"/>
              <a:t>Pro první kolo přijímacího řízení můžete podat:</a:t>
            </a:r>
          </a:p>
          <a:p>
            <a:endParaRPr lang="cs-CZ" sz="3600" b="1" dirty="0"/>
          </a:p>
          <a:p>
            <a:pPr>
              <a:buFont typeface="Arial" panose="020B0604020202020204" pitchFamily="34" charset="0"/>
              <a:buChar char="•"/>
            </a:pPr>
            <a:r>
              <a:rPr lang="cs-CZ" sz="3600" dirty="0"/>
              <a:t>až </a:t>
            </a:r>
            <a:r>
              <a:rPr lang="cs-CZ" sz="3600" b="1" dirty="0"/>
              <a:t>3 přihlášky</a:t>
            </a:r>
            <a:r>
              <a:rPr lang="cs-CZ" sz="3600" dirty="0"/>
              <a:t> do oborů vzdělání bez talentové zkoušky (maturitní i nematuritní obory),</a:t>
            </a:r>
          </a:p>
          <a:p>
            <a:endParaRPr lang="cs-CZ" sz="3600" dirty="0"/>
          </a:p>
          <a:p>
            <a:pPr>
              <a:buFont typeface="Arial" panose="020B0604020202020204" pitchFamily="34" charset="0"/>
              <a:buChar char="•"/>
            </a:pPr>
            <a:r>
              <a:rPr lang="cs-CZ" sz="3600" dirty="0"/>
              <a:t>až </a:t>
            </a:r>
            <a:r>
              <a:rPr lang="cs-CZ" sz="3600" b="1" dirty="0"/>
              <a:t>2 přihlášky</a:t>
            </a:r>
            <a:r>
              <a:rPr lang="cs-CZ" sz="3600" dirty="0"/>
              <a:t> do oborů vzdělání s talentovou zkouškou.</a:t>
            </a:r>
          </a:p>
          <a:p>
            <a:endParaRPr lang="cs-CZ" sz="3600" dirty="0"/>
          </a:p>
          <a:p>
            <a:r>
              <a:rPr lang="cs-CZ" sz="3600" dirty="0"/>
              <a:t>Všech max. pět zvolených oborů vzdělání rovnáte na přihlášce do pořadí dle priority.</a:t>
            </a:r>
          </a:p>
        </p:txBody>
      </p:sp>
    </p:spTree>
    <p:extLst>
      <p:ext uri="{BB962C8B-B14F-4D97-AF65-F5344CB8AC3E}">
        <p14:creationId xmlns:p14="http://schemas.microsoft.com/office/powerpoint/2010/main" val="3530535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F0740AF8-B862-427D-910D-05CB05C1CA9B}"/>
              </a:ext>
            </a:extLst>
          </p:cNvPr>
          <p:cNvSpPr txBox="1"/>
          <p:nvPr/>
        </p:nvSpPr>
        <p:spPr>
          <a:xfrm>
            <a:off x="484094" y="528917"/>
            <a:ext cx="11062448" cy="2862322"/>
          </a:xfrm>
          <a:prstGeom prst="rect">
            <a:avLst/>
          </a:prstGeom>
          <a:noFill/>
        </p:spPr>
        <p:txBody>
          <a:bodyPr wrap="square" rtlCol="0">
            <a:spAutoFit/>
          </a:bodyPr>
          <a:lstStyle/>
          <a:p>
            <a:r>
              <a:rPr lang="cs-CZ" sz="2000" b="1" dirty="0">
                <a:solidFill>
                  <a:srgbClr val="0070C0"/>
                </a:solidFill>
              </a:rPr>
              <a:t>Výběr škol na přihlášku – </a:t>
            </a:r>
            <a:r>
              <a:rPr lang="cs-CZ" sz="2000" b="1" dirty="0" err="1">
                <a:solidFill>
                  <a:srgbClr val="0070C0"/>
                </a:solidFill>
              </a:rPr>
              <a:t>prioritizace</a:t>
            </a:r>
            <a:endParaRPr lang="cs-CZ" sz="2000" b="1" dirty="0">
              <a:solidFill>
                <a:srgbClr val="0070C0"/>
              </a:solidFill>
            </a:endParaRPr>
          </a:p>
          <a:p>
            <a:endParaRPr lang="cs-CZ" sz="2000" b="1" dirty="0"/>
          </a:p>
          <a:p>
            <a:r>
              <a:rPr lang="cs-CZ" sz="2000" b="1" dirty="0"/>
              <a:t>V přihlášce závazně zvolíte pořadí oborů vzdělání v jednotlivých školách podle Vaší priority. </a:t>
            </a:r>
          </a:p>
          <a:p>
            <a:endParaRPr lang="cs-CZ" sz="2000" b="1" dirty="0"/>
          </a:p>
          <a:p>
            <a:r>
              <a:rPr lang="cs-CZ" sz="2000" b="1" dirty="0"/>
              <a:t>Své vybrané školy a jejich obory vzdělání seřadíte do pořadí podle toho, kam chcete nejvíce. Pokud se uchazeč umístí "nad čarou" ve více školách, bude systémem přiřazen na první z nich. </a:t>
            </a:r>
          </a:p>
          <a:p>
            <a:endParaRPr lang="cs-CZ" sz="2000" b="1" i="1" dirty="0"/>
          </a:p>
          <a:p>
            <a:r>
              <a:rPr lang="cs-CZ" sz="2000" b="1" i="1" dirty="0"/>
              <a:t>Nejvíce chci do školy č. 1, pokud se nedostanu do školy č. 1, pak chci do školy č. 2, pokud se nedostanu ani do té, pak chci do školy č. 3</a:t>
            </a:r>
            <a:r>
              <a:rPr lang="cs-CZ" sz="2000" b="1" dirty="0"/>
              <a:t>.</a:t>
            </a:r>
          </a:p>
        </p:txBody>
      </p:sp>
      <p:sp>
        <p:nvSpPr>
          <p:cNvPr id="6" name="TextovéPole 5">
            <a:extLst>
              <a:ext uri="{FF2B5EF4-FFF2-40B4-BE49-F238E27FC236}">
                <a16:creationId xmlns:a16="http://schemas.microsoft.com/office/drawing/2014/main" id="{6DA9C1A2-AD7B-4BF5-9822-09AE5985FC08}"/>
              </a:ext>
            </a:extLst>
          </p:cNvPr>
          <p:cNvSpPr txBox="1"/>
          <p:nvPr/>
        </p:nvSpPr>
        <p:spPr>
          <a:xfrm>
            <a:off x="349622" y="3708809"/>
            <a:ext cx="10954871" cy="1631216"/>
          </a:xfrm>
          <a:prstGeom prst="rect">
            <a:avLst/>
          </a:prstGeom>
          <a:noFill/>
        </p:spPr>
        <p:txBody>
          <a:bodyPr wrap="square" rtlCol="0">
            <a:spAutoFit/>
          </a:bodyPr>
          <a:lstStyle/>
          <a:p>
            <a:r>
              <a:rPr lang="cs-CZ" sz="2000" b="1" dirty="0"/>
              <a:t>Toto pořadí je důležité pro určení, na jakou školu/obor budete přijati. </a:t>
            </a:r>
          </a:p>
          <a:p>
            <a:endParaRPr lang="cs-CZ" sz="2000" b="1" dirty="0"/>
          </a:p>
          <a:p>
            <a:r>
              <a:rPr lang="cs-CZ" sz="2000" b="1" dirty="0"/>
              <a:t>Pokud budete "nad čarou" ve více oborech, automaticky budete přijati do toho z nich, který jste označili jako první. Do zbývajících oborů již nebudete moct být v daném kole přijati. Pokud se do svého prvního oboru nedostanete, ale do druhého ano, budete přijati do druhého.</a:t>
            </a:r>
          </a:p>
        </p:txBody>
      </p:sp>
      <p:sp>
        <p:nvSpPr>
          <p:cNvPr id="7" name="TextovéPole 6">
            <a:extLst>
              <a:ext uri="{FF2B5EF4-FFF2-40B4-BE49-F238E27FC236}">
                <a16:creationId xmlns:a16="http://schemas.microsoft.com/office/drawing/2014/main" id="{DF81E79E-9BFB-4DB9-B2C7-5EE058B7FF9B}"/>
              </a:ext>
            </a:extLst>
          </p:cNvPr>
          <p:cNvSpPr txBox="1"/>
          <p:nvPr/>
        </p:nvSpPr>
        <p:spPr>
          <a:xfrm>
            <a:off x="215152" y="5486400"/>
            <a:ext cx="11331389" cy="1015663"/>
          </a:xfrm>
          <a:prstGeom prst="rect">
            <a:avLst/>
          </a:prstGeom>
          <a:noFill/>
        </p:spPr>
        <p:txBody>
          <a:bodyPr wrap="square" rtlCol="0">
            <a:spAutoFit/>
          </a:bodyPr>
          <a:lstStyle/>
          <a:p>
            <a:r>
              <a:rPr lang="cs-CZ" sz="2000" b="1" dirty="0"/>
              <a:t>Když si </a:t>
            </a:r>
            <a:r>
              <a:rPr lang="cs-CZ" sz="2000" b="1" dirty="0">
                <a:solidFill>
                  <a:srgbClr val="0070C0"/>
                </a:solidFill>
              </a:rPr>
              <a:t>po podání přihlášky rozmyslím pořadí mých škol </a:t>
            </a:r>
            <a:r>
              <a:rPr lang="cs-CZ" sz="2000" b="1" dirty="0"/>
              <a:t>(oborů vzdělání), mohu pořadí změnit?</a:t>
            </a:r>
          </a:p>
          <a:p>
            <a:endParaRPr lang="cs-CZ" sz="2000" b="1" dirty="0"/>
          </a:p>
          <a:p>
            <a:r>
              <a:rPr lang="cs-CZ" sz="2000" b="1" dirty="0"/>
              <a:t>Zvolený obor a pořadí je možné měnit jen do 20. února 2026 formou zpětvzetí přihlášky a podáním nové</a:t>
            </a:r>
            <a:r>
              <a:rPr lang="cs-CZ" b="1" dirty="0"/>
              <a:t>.</a:t>
            </a:r>
          </a:p>
        </p:txBody>
      </p:sp>
    </p:spTree>
    <p:extLst>
      <p:ext uri="{BB962C8B-B14F-4D97-AF65-F5344CB8AC3E}">
        <p14:creationId xmlns:p14="http://schemas.microsoft.com/office/powerpoint/2010/main" val="2951235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196A6BE0-5717-480A-ADF4-614CC44897A4}"/>
              </a:ext>
            </a:extLst>
          </p:cNvPr>
          <p:cNvSpPr txBox="1"/>
          <p:nvPr/>
        </p:nvSpPr>
        <p:spPr>
          <a:xfrm>
            <a:off x="347382" y="923365"/>
            <a:ext cx="10829364" cy="1631216"/>
          </a:xfrm>
          <a:prstGeom prst="rect">
            <a:avLst/>
          </a:prstGeom>
          <a:noFill/>
        </p:spPr>
        <p:txBody>
          <a:bodyPr wrap="square" rtlCol="0">
            <a:spAutoFit/>
          </a:bodyPr>
          <a:lstStyle/>
          <a:p>
            <a:r>
              <a:rPr lang="cs-CZ" sz="2000" b="1" dirty="0">
                <a:solidFill>
                  <a:srgbClr val="0070C0"/>
                </a:solidFill>
              </a:rPr>
              <a:t>Vzdání se přijetí v 1. kole</a:t>
            </a:r>
          </a:p>
          <a:p>
            <a:endParaRPr lang="cs-CZ" sz="2000" b="1" dirty="0">
              <a:solidFill>
                <a:srgbClr val="0070C0"/>
              </a:solidFill>
            </a:endParaRPr>
          </a:p>
          <a:p>
            <a:r>
              <a:rPr lang="cs-CZ" sz="2000" b="1" dirty="0"/>
              <a:t>Pokud je uchazeč přijat do oboru/střední školy, kam nechce nebo nemůže nastoupit, měl by se vzdát přijetí. Tímto krokem se zcela zříká přijetí v 1. kole přijímacího řízení a pokud tak učiní do 24. 5. 2026, může podat přihlášku do 2. kola.</a:t>
            </a:r>
          </a:p>
        </p:txBody>
      </p:sp>
      <p:sp>
        <p:nvSpPr>
          <p:cNvPr id="6" name="TextovéPole 5">
            <a:extLst>
              <a:ext uri="{FF2B5EF4-FFF2-40B4-BE49-F238E27FC236}">
                <a16:creationId xmlns:a16="http://schemas.microsoft.com/office/drawing/2014/main" id="{DDDDF5BD-5C08-4F1B-B521-BD687AFF54DF}"/>
              </a:ext>
            </a:extLst>
          </p:cNvPr>
          <p:cNvSpPr txBox="1"/>
          <p:nvPr/>
        </p:nvSpPr>
        <p:spPr>
          <a:xfrm>
            <a:off x="275665" y="3168062"/>
            <a:ext cx="11497235" cy="1631216"/>
          </a:xfrm>
          <a:prstGeom prst="rect">
            <a:avLst/>
          </a:prstGeom>
          <a:noFill/>
        </p:spPr>
        <p:txBody>
          <a:bodyPr wrap="square" rtlCol="0">
            <a:spAutoFit/>
          </a:bodyPr>
          <a:lstStyle/>
          <a:p>
            <a:r>
              <a:rPr lang="cs-CZ" sz="2000" b="1" dirty="0">
                <a:solidFill>
                  <a:srgbClr val="0070C0"/>
                </a:solidFill>
              </a:rPr>
              <a:t>Byl jsem přijat na mou první školu/obor vzdělání v pořadí, ale rozmyslel jsem si to a chtěl bych radši na druhou. Můžu to nějak udělat?</a:t>
            </a:r>
          </a:p>
          <a:p>
            <a:r>
              <a:rPr lang="cs-CZ" sz="2000" b="1" dirty="0"/>
              <a:t>Nemůžete. Pokud jste na jednu školu do příslušného oboru přijat, jediná možnost je vzdát se přijetí, pak podat přihlášku ve 2. nebo dalším kole. Nemáte ale jistotu, že na Vaší „druhé“ škole bude ve 2. kole vypisováno přijímací řízení a že na ní budete přijat.</a:t>
            </a:r>
          </a:p>
        </p:txBody>
      </p:sp>
    </p:spTree>
    <p:extLst>
      <p:ext uri="{BB962C8B-B14F-4D97-AF65-F5344CB8AC3E}">
        <p14:creationId xmlns:p14="http://schemas.microsoft.com/office/powerpoint/2010/main" val="213675303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2492</Words>
  <Application>Microsoft Office PowerPoint</Application>
  <PresentationFormat>Širokoúhlá obrazovka</PresentationFormat>
  <Paragraphs>184</Paragraphs>
  <Slides>17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17</vt:i4>
      </vt:variant>
    </vt:vector>
  </HeadingPairs>
  <TitlesOfParts>
    <vt:vector size="22" baseType="lpstr">
      <vt:lpstr>Arial</vt:lpstr>
      <vt:lpstr>Calibri</vt:lpstr>
      <vt:lpstr>Calibri Light</vt:lpstr>
      <vt:lpstr>Wingdings</vt:lpstr>
      <vt:lpstr>Motiv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Mgr. Ilona Haasová</dc:creator>
  <cp:lastModifiedBy>Mgr. Ilona Haasová</cp:lastModifiedBy>
  <cp:revision>17</cp:revision>
  <dcterms:created xsi:type="dcterms:W3CDTF">2024-12-17T05:35:34Z</dcterms:created>
  <dcterms:modified xsi:type="dcterms:W3CDTF">2026-01-15T09:51:36Z</dcterms:modified>
</cp:coreProperties>
</file>